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6" r:id="rId6"/>
    <p:sldId id="264" r:id="rId7"/>
    <p:sldId id="267" r:id="rId8"/>
    <p:sldId id="265" r:id="rId9"/>
    <p:sldId id="269" r:id="rId10"/>
    <p:sldId id="260" r:id="rId11"/>
    <p:sldId id="263" r:id="rId12"/>
    <p:sldId id="261" r:id="rId13"/>
    <p:sldId id="262" r:id="rId14"/>
    <p:sldId id="268" r:id="rId15"/>
    <p:sldId id="270" r:id="rId16"/>
    <p:sldId id="271" r:id="rId17"/>
    <p:sldId id="273" r:id="rId18"/>
    <p:sldId id="274" r:id="rId19"/>
    <p:sldId id="275" r:id="rId20"/>
    <p:sldId id="276" r:id="rId21"/>
    <p:sldId id="280" r:id="rId22"/>
    <p:sldId id="281" r:id="rId23"/>
    <p:sldId id="272" r:id="rId24"/>
    <p:sldId id="277" r:id="rId25"/>
    <p:sldId id="278" r:id="rId26"/>
    <p:sldId id="279" r:id="rId27"/>
    <p:sldId id="283" r:id="rId28"/>
    <p:sldId id="282" r:id="rId29"/>
    <p:sldId id="290" r:id="rId30"/>
    <p:sldId id="291" r:id="rId31"/>
    <p:sldId id="292" r:id="rId32"/>
    <p:sldId id="293" r:id="rId33"/>
    <p:sldId id="284" r:id="rId34"/>
    <p:sldId id="294" r:id="rId35"/>
    <p:sldId id="289" r:id="rId36"/>
    <p:sldId id="285" r:id="rId37"/>
    <p:sldId id="286" r:id="rId38"/>
    <p:sldId id="287" r:id="rId39"/>
    <p:sldId id="288"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4616" autoAdjust="0"/>
  </p:normalViewPr>
  <p:slideViewPr>
    <p:cSldViewPr snapToGrid="0">
      <p:cViewPr varScale="1">
        <p:scale>
          <a:sx n="97" d="100"/>
          <a:sy n="97" d="100"/>
        </p:scale>
        <p:origin x="2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E9508-BAD0-A884-23C0-F4955D8227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7D07FE-FDF2-24D9-2A54-482BAA01E5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C1B3BC-0561-CA22-121F-A7D854597698}"/>
              </a:ext>
            </a:extLst>
          </p:cNvPr>
          <p:cNvSpPr>
            <a:spLocks noGrp="1"/>
          </p:cNvSpPr>
          <p:nvPr>
            <p:ph type="dt" sz="half" idx="10"/>
          </p:nvPr>
        </p:nvSpPr>
        <p:spPr/>
        <p:txBody>
          <a:bodyPr/>
          <a:lstStyle/>
          <a:p>
            <a:fld id="{ADB3E4B5-A3BE-4135-80A1-2D77F3F0C412}" type="datetimeFigureOut">
              <a:rPr lang="en-US" smtClean="0"/>
              <a:t>10/3/2023</a:t>
            </a:fld>
            <a:endParaRPr lang="en-US"/>
          </a:p>
        </p:txBody>
      </p:sp>
      <p:sp>
        <p:nvSpPr>
          <p:cNvPr id="5" name="Footer Placeholder 4">
            <a:extLst>
              <a:ext uri="{FF2B5EF4-FFF2-40B4-BE49-F238E27FC236}">
                <a16:creationId xmlns:a16="http://schemas.microsoft.com/office/drawing/2014/main" id="{B0B4AB49-2ABA-D945-40B7-BEB2AFBFD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977D3-2E29-A8B6-CDD2-AF4465689114}"/>
              </a:ext>
            </a:extLst>
          </p:cNvPr>
          <p:cNvSpPr>
            <a:spLocks noGrp="1"/>
          </p:cNvSpPr>
          <p:nvPr>
            <p:ph type="sldNum" sz="quarter" idx="12"/>
          </p:nvPr>
        </p:nvSpPr>
        <p:spPr/>
        <p:txBody>
          <a:bodyPr/>
          <a:lstStyle/>
          <a:p>
            <a:fld id="{F1F3B656-C5AF-499A-B9E7-B8B1C747B767}" type="slidenum">
              <a:rPr lang="en-US" smtClean="0"/>
              <a:t>‹#›</a:t>
            </a:fld>
            <a:endParaRPr lang="en-US"/>
          </a:p>
        </p:txBody>
      </p:sp>
    </p:spTree>
    <p:extLst>
      <p:ext uri="{BB962C8B-B14F-4D97-AF65-F5344CB8AC3E}">
        <p14:creationId xmlns:p14="http://schemas.microsoft.com/office/powerpoint/2010/main" val="1056620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5E088-985E-40B1-0683-DB5E4B6C2D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9EE7C2-16C8-BA07-57D6-FD5A85A822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3782F-F47B-ABE7-D368-4086A5ADFAB3}"/>
              </a:ext>
            </a:extLst>
          </p:cNvPr>
          <p:cNvSpPr>
            <a:spLocks noGrp="1"/>
          </p:cNvSpPr>
          <p:nvPr>
            <p:ph type="dt" sz="half" idx="10"/>
          </p:nvPr>
        </p:nvSpPr>
        <p:spPr/>
        <p:txBody>
          <a:bodyPr/>
          <a:lstStyle/>
          <a:p>
            <a:fld id="{ADB3E4B5-A3BE-4135-80A1-2D77F3F0C412}" type="datetimeFigureOut">
              <a:rPr lang="en-US" smtClean="0"/>
              <a:t>10/3/2023</a:t>
            </a:fld>
            <a:endParaRPr lang="en-US"/>
          </a:p>
        </p:txBody>
      </p:sp>
      <p:sp>
        <p:nvSpPr>
          <p:cNvPr id="5" name="Footer Placeholder 4">
            <a:extLst>
              <a:ext uri="{FF2B5EF4-FFF2-40B4-BE49-F238E27FC236}">
                <a16:creationId xmlns:a16="http://schemas.microsoft.com/office/drawing/2014/main" id="{8394D347-6DFC-1A60-E49A-87D3F2FCC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135B8-36C2-D41D-F1BE-A52AEA2EBBED}"/>
              </a:ext>
            </a:extLst>
          </p:cNvPr>
          <p:cNvSpPr>
            <a:spLocks noGrp="1"/>
          </p:cNvSpPr>
          <p:nvPr>
            <p:ph type="sldNum" sz="quarter" idx="12"/>
          </p:nvPr>
        </p:nvSpPr>
        <p:spPr/>
        <p:txBody>
          <a:bodyPr/>
          <a:lstStyle/>
          <a:p>
            <a:fld id="{F1F3B656-C5AF-499A-B9E7-B8B1C747B767}" type="slidenum">
              <a:rPr lang="en-US" smtClean="0"/>
              <a:t>‹#›</a:t>
            </a:fld>
            <a:endParaRPr lang="en-US"/>
          </a:p>
        </p:txBody>
      </p:sp>
    </p:spTree>
    <p:extLst>
      <p:ext uri="{BB962C8B-B14F-4D97-AF65-F5344CB8AC3E}">
        <p14:creationId xmlns:p14="http://schemas.microsoft.com/office/powerpoint/2010/main" val="301255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D55F4C-32FB-5F06-B897-9F6CDD3960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3AFB30-87A6-871D-E45F-64544F5A1F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F24DD-79F8-76D3-536A-F586DC384EA0}"/>
              </a:ext>
            </a:extLst>
          </p:cNvPr>
          <p:cNvSpPr>
            <a:spLocks noGrp="1"/>
          </p:cNvSpPr>
          <p:nvPr>
            <p:ph type="dt" sz="half" idx="10"/>
          </p:nvPr>
        </p:nvSpPr>
        <p:spPr/>
        <p:txBody>
          <a:bodyPr/>
          <a:lstStyle/>
          <a:p>
            <a:fld id="{ADB3E4B5-A3BE-4135-80A1-2D77F3F0C412}" type="datetimeFigureOut">
              <a:rPr lang="en-US" smtClean="0"/>
              <a:t>10/3/2023</a:t>
            </a:fld>
            <a:endParaRPr lang="en-US"/>
          </a:p>
        </p:txBody>
      </p:sp>
      <p:sp>
        <p:nvSpPr>
          <p:cNvPr id="5" name="Footer Placeholder 4">
            <a:extLst>
              <a:ext uri="{FF2B5EF4-FFF2-40B4-BE49-F238E27FC236}">
                <a16:creationId xmlns:a16="http://schemas.microsoft.com/office/drawing/2014/main" id="{B88B625D-D370-FFB4-F05B-DAB9874DA7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C1811-FE46-1B8A-0CDA-50C5A69A44E3}"/>
              </a:ext>
            </a:extLst>
          </p:cNvPr>
          <p:cNvSpPr>
            <a:spLocks noGrp="1"/>
          </p:cNvSpPr>
          <p:nvPr>
            <p:ph type="sldNum" sz="quarter" idx="12"/>
          </p:nvPr>
        </p:nvSpPr>
        <p:spPr/>
        <p:txBody>
          <a:bodyPr/>
          <a:lstStyle/>
          <a:p>
            <a:fld id="{F1F3B656-C5AF-499A-B9E7-B8B1C747B767}" type="slidenum">
              <a:rPr lang="en-US" smtClean="0"/>
              <a:t>‹#›</a:t>
            </a:fld>
            <a:endParaRPr lang="en-US"/>
          </a:p>
        </p:txBody>
      </p:sp>
    </p:spTree>
    <p:extLst>
      <p:ext uri="{BB962C8B-B14F-4D97-AF65-F5344CB8AC3E}">
        <p14:creationId xmlns:p14="http://schemas.microsoft.com/office/powerpoint/2010/main" val="1788846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0D862-C089-DE87-4583-D4941AFC4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3247E-893A-1825-EE35-3F757A872F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BF357-3A5E-5127-455F-84183C4B915E}"/>
              </a:ext>
            </a:extLst>
          </p:cNvPr>
          <p:cNvSpPr>
            <a:spLocks noGrp="1"/>
          </p:cNvSpPr>
          <p:nvPr>
            <p:ph type="dt" sz="half" idx="10"/>
          </p:nvPr>
        </p:nvSpPr>
        <p:spPr/>
        <p:txBody>
          <a:bodyPr/>
          <a:lstStyle/>
          <a:p>
            <a:fld id="{ADB3E4B5-A3BE-4135-80A1-2D77F3F0C412}" type="datetimeFigureOut">
              <a:rPr lang="en-US" smtClean="0"/>
              <a:t>10/3/2023</a:t>
            </a:fld>
            <a:endParaRPr lang="en-US"/>
          </a:p>
        </p:txBody>
      </p:sp>
      <p:sp>
        <p:nvSpPr>
          <p:cNvPr id="5" name="Footer Placeholder 4">
            <a:extLst>
              <a:ext uri="{FF2B5EF4-FFF2-40B4-BE49-F238E27FC236}">
                <a16:creationId xmlns:a16="http://schemas.microsoft.com/office/drawing/2014/main" id="{41CED592-62A6-4FE7-5DEB-81147241C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A86BA-1623-080D-1D95-DDF47E6E1A67}"/>
              </a:ext>
            </a:extLst>
          </p:cNvPr>
          <p:cNvSpPr>
            <a:spLocks noGrp="1"/>
          </p:cNvSpPr>
          <p:nvPr>
            <p:ph type="sldNum" sz="quarter" idx="12"/>
          </p:nvPr>
        </p:nvSpPr>
        <p:spPr/>
        <p:txBody>
          <a:bodyPr/>
          <a:lstStyle/>
          <a:p>
            <a:fld id="{F1F3B656-C5AF-499A-B9E7-B8B1C747B767}" type="slidenum">
              <a:rPr lang="en-US" smtClean="0"/>
              <a:t>‹#›</a:t>
            </a:fld>
            <a:endParaRPr lang="en-US"/>
          </a:p>
        </p:txBody>
      </p:sp>
    </p:spTree>
    <p:extLst>
      <p:ext uri="{BB962C8B-B14F-4D97-AF65-F5344CB8AC3E}">
        <p14:creationId xmlns:p14="http://schemas.microsoft.com/office/powerpoint/2010/main" val="3911325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1D2D-922A-E836-6F67-B4D4F537A0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5F5407-9E43-0FF1-873A-6DE8A53219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3EB9BD-D11B-B1A5-7ED3-10DFA7BC256D}"/>
              </a:ext>
            </a:extLst>
          </p:cNvPr>
          <p:cNvSpPr>
            <a:spLocks noGrp="1"/>
          </p:cNvSpPr>
          <p:nvPr>
            <p:ph type="dt" sz="half" idx="10"/>
          </p:nvPr>
        </p:nvSpPr>
        <p:spPr/>
        <p:txBody>
          <a:bodyPr/>
          <a:lstStyle/>
          <a:p>
            <a:fld id="{ADB3E4B5-A3BE-4135-80A1-2D77F3F0C412}" type="datetimeFigureOut">
              <a:rPr lang="en-US" smtClean="0"/>
              <a:t>10/3/2023</a:t>
            </a:fld>
            <a:endParaRPr lang="en-US"/>
          </a:p>
        </p:txBody>
      </p:sp>
      <p:sp>
        <p:nvSpPr>
          <p:cNvPr id="5" name="Footer Placeholder 4">
            <a:extLst>
              <a:ext uri="{FF2B5EF4-FFF2-40B4-BE49-F238E27FC236}">
                <a16:creationId xmlns:a16="http://schemas.microsoft.com/office/drawing/2014/main" id="{3E0EAA24-A1C3-CFF0-3DC3-9807AC85F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83CE4-271C-B86E-562B-8C5198BB67C4}"/>
              </a:ext>
            </a:extLst>
          </p:cNvPr>
          <p:cNvSpPr>
            <a:spLocks noGrp="1"/>
          </p:cNvSpPr>
          <p:nvPr>
            <p:ph type="sldNum" sz="quarter" idx="12"/>
          </p:nvPr>
        </p:nvSpPr>
        <p:spPr/>
        <p:txBody>
          <a:bodyPr/>
          <a:lstStyle/>
          <a:p>
            <a:fld id="{F1F3B656-C5AF-499A-B9E7-B8B1C747B767}" type="slidenum">
              <a:rPr lang="en-US" smtClean="0"/>
              <a:t>‹#›</a:t>
            </a:fld>
            <a:endParaRPr lang="en-US"/>
          </a:p>
        </p:txBody>
      </p:sp>
    </p:spTree>
    <p:extLst>
      <p:ext uri="{BB962C8B-B14F-4D97-AF65-F5344CB8AC3E}">
        <p14:creationId xmlns:p14="http://schemas.microsoft.com/office/powerpoint/2010/main" val="2401473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47EA-90F3-930D-ACD9-79F54CE0C6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762BCB-DC8E-B2AD-C728-62EE724B27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CD4E4C-8A7C-152D-DFD8-39A4AF771B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CB27E8-8130-F97D-51F9-62843243FFBC}"/>
              </a:ext>
            </a:extLst>
          </p:cNvPr>
          <p:cNvSpPr>
            <a:spLocks noGrp="1"/>
          </p:cNvSpPr>
          <p:nvPr>
            <p:ph type="dt" sz="half" idx="10"/>
          </p:nvPr>
        </p:nvSpPr>
        <p:spPr/>
        <p:txBody>
          <a:bodyPr/>
          <a:lstStyle/>
          <a:p>
            <a:fld id="{ADB3E4B5-A3BE-4135-80A1-2D77F3F0C412}" type="datetimeFigureOut">
              <a:rPr lang="en-US" smtClean="0"/>
              <a:t>10/3/2023</a:t>
            </a:fld>
            <a:endParaRPr lang="en-US"/>
          </a:p>
        </p:txBody>
      </p:sp>
      <p:sp>
        <p:nvSpPr>
          <p:cNvPr id="6" name="Footer Placeholder 5">
            <a:extLst>
              <a:ext uri="{FF2B5EF4-FFF2-40B4-BE49-F238E27FC236}">
                <a16:creationId xmlns:a16="http://schemas.microsoft.com/office/drawing/2014/main" id="{A76618E5-7D3D-F70F-8A23-A4E06B6E2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D47B04-2C93-8BAE-0EF2-631981C17F58}"/>
              </a:ext>
            </a:extLst>
          </p:cNvPr>
          <p:cNvSpPr>
            <a:spLocks noGrp="1"/>
          </p:cNvSpPr>
          <p:nvPr>
            <p:ph type="sldNum" sz="quarter" idx="12"/>
          </p:nvPr>
        </p:nvSpPr>
        <p:spPr/>
        <p:txBody>
          <a:bodyPr/>
          <a:lstStyle/>
          <a:p>
            <a:fld id="{F1F3B656-C5AF-499A-B9E7-B8B1C747B767}" type="slidenum">
              <a:rPr lang="en-US" smtClean="0"/>
              <a:t>‹#›</a:t>
            </a:fld>
            <a:endParaRPr lang="en-US"/>
          </a:p>
        </p:txBody>
      </p:sp>
    </p:spTree>
    <p:extLst>
      <p:ext uri="{BB962C8B-B14F-4D97-AF65-F5344CB8AC3E}">
        <p14:creationId xmlns:p14="http://schemas.microsoft.com/office/powerpoint/2010/main" val="391153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97425-6F5F-8DC1-1FBA-07D7C74AD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20D662-D1F5-F777-2F1A-E90F3442B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D22B33-C854-D415-4E1A-58728BA741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6473D4-99DE-45CB-BFD5-A9E90ED1CD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1C080-550F-B414-E131-3B9BEE3F1C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6B56D8-D52E-1CC5-E580-C55645F8B7D4}"/>
              </a:ext>
            </a:extLst>
          </p:cNvPr>
          <p:cNvSpPr>
            <a:spLocks noGrp="1"/>
          </p:cNvSpPr>
          <p:nvPr>
            <p:ph type="dt" sz="half" idx="10"/>
          </p:nvPr>
        </p:nvSpPr>
        <p:spPr/>
        <p:txBody>
          <a:bodyPr/>
          <a:lstStyle/>
          <a:p>
            <a:fld id="{ADB3E4B5-A3BE-4135-80A1-2D77F3F0C412}" type="datetimeFigureOut">
              <a:rPr lang="en-US" smtClean="0"/>
              <a:t>10/3/2023</a:t>
            </a:fld>
            <a:endParaRPr lang="en-US"/>
          </a:p>
        </p:txBody>
      </p:sp>
      <p:sp>
        <p:nvSpPr>
          <p:cNvPr id="8" name="Footer Placeholder 7">
            <a:extLst>
              <a:ext uri="{FF2B5EF4-FFF2-40B4-BE49-F238E27FC236}">
                <a16:creationId xmlns:a16="http://schemas.microsoft.com/office/drawing/2014/main" id="{611FF90A-0473-BA63-F1D5-A4345FF905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AF4F0-E97F-75B5-D127-5CF1DE0AAC5C}"/>
              </a:ext>
            </a:extLst>
          </p:cNvPr>
          <p:cNvSpPr>
            <a:spLocks noGrp="1"/>
          </p:cNvSpPr>
          <p:nvPr>
            <p:ph type="sldNum" sz="quarter" idx="12"/>
          </p:nvPr>
        </p:nvSpPr>
        <p:spPr/>
        <p:txBody>
          <a:bodyPr/>
          <a:lstStyle/>
          <a:p>
            <a:fld id="{F1F3B656-C5AF-499A-B9E7-B8B1C747B767}" type="slidenum">
              <a:rPr lang="en-US" smtClean="0"/>
              <a:t>‹#›</a:t>
            </a:fld>
            <a:endParaRPr lang="en-US"/>
          </a:p>
        </p:txBody>
      </p:sp>
    </p:spTree>
    <p:extLst>
      <p:ext uri="{BB962C8B-B14F-4D97-AF65-F5344CB8AC3E}">
        <p14:creationId xmlns:p14="http://schemas.microsoft.com/office/powerpoint/2010/main" val="1630668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7D92-3EFB-F545-921F-8B8D7AA5F4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CC24D3-6F7B-0653-F37E-F6B55AF27545}"/>
              </a:ext>
            </a:extLst>
          </p:cNvPr>
          <p:cNvSpPr>
            <a:spLocks noGrp="1"/>
          </p:cNvSpPr>
          <p:nvPr>
            <p:ph type="dt" sz="half" idx="10"/>
          </p:nvPr>
        </p:nvSpPr>
        <p:spPr/>
        <p:txBody>
          <a:bodyPr/>
          <a:lstStyle/>
          <a:p>
            <a:fld id="{ADB3E4B5-A3BE-4135-80A1-2D77F3F0C412}" type="datetimeFigureOut">
              <a:rPr lang="en-US" smtClean="0"/>
              <a:t>10/3/2023</a:t>
            </a:fld>
            <a:endParaRPr lang="en-US"/>
          </a:p>
        </p:txBody>
      </p:sp>
      <p:sp>
        <p:nvSpPr>
          <p:cNvPr id="4" name="Footer Placeholder 3">
            <a:extLst>
              <a:ext uri="{FF2B5EF4-FFF2-40B4-BE49-F238E27FC236}">
                <a16:creationId xmlns:a16="http://schemas.microsoft.com/office/drawing/2014/main" id="{2607F09B-D54A-BA30-7CCA-0FFB26AA0A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B8194E-5E82-F916-95AB-0FBC3FFEE25C}"/>
              </a:ext>
            </a:extLst>
          </p:cNvPr>
          <p:cNvSpPr>
            <a:spLocks noGrp="1"/>
          </p:cNvSpPr>
          <p:nvPr>
            <p:ph type="sldNum" sz="quarter" idx="12"/>
          </p:nvPr>
        </p:nvSpPr>
        <p:spPr/>
        <p:txBody>
          <a:bodyPr/>
          <a:lstStyle/>
          <a:p>
            <a:fld id="{F1F3B656-C5AF-499A-B9E7-B8B1C747B767}" type="slidenum">
              <a:rPr lang="en-US" smtClean="0"/>
              <a:t>‹#›</a:t>
            </a:fld>
            <a:endParaRPr lang="en-US"/>
          </a:p>
        </p:txBody>
      </p:sp>
    </p:spTree>
    <p:extLst>
      <p:ext uri="{BB962C8B-B14F-4D97-AF65-F5344CB8AC3E}">
        <p14:creationId xmlns:p14="http://schemas.microsoft.com/office/powerpoint/2010/main" val="2753012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C4C5A4-F4B6-E3F6-E6AE-002076597211}"/>
              </a:ext>
            </a:extLst>
          </p:cNvPr>
          <p:cNvSpPr>
            <a:spLocks noGrp="1"/>
          </p:cNvSpPr>
          <p:nvPr>
            <p:ph type="dt" sz="half" idx="10"/>
          </p:nvPr>
        </p:nvSpPr>
        <p:spPr/>
        <p:txBody>
          <a:bodyPr/>
          <a:lstStyle/>
          <a:p>
            <a:fld id="{ADB3E4B5-A3BE-4135-80A1-2D77F3F0C412}" type="datetimeFigureOut">
              <a:rPr lang="en-US" smtClean="0"/>
              <a:t>10/3/2023</a:t>
            </a:fld>
            <a:endParaRPr lang="en-US"/>
          </a:p>
        </p:txBody>
      </p:sp>
      <p:sp>
        <p:nvSpPr>
          <p:cNvPr id="3" name="Footer Placeholder 2">
            <a:extLst>
              <a:ext uri="{FF2B5EF4-FFF2-40B4-BE49-F238E27FC236}">
                <a16:creationId xmlns:a16="http://schemas.microsoft.com/office/drawing/2014/main" id="{B2C855F1-9B2F-6124-401B-A79FA84DB3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06E19E-2DB3-56BE-194A-3EF95C7BF727}"/>
              </a:ext>
            </a:extLst>
          </p:cNvPr>
          <p:cNvSpPr>
            <a:spLocks noGrp="1"/>
          </p:cNvSpPr>
          <p:nvPr>
            <p:ph type="sldNum" sz="quarter" idx="12"/>
          </p:nvPr>
        </p:nvSpPr>
        <p:spPr/>
        <p:txBody>
          <a:bodyPr/>
          <a:lstStyle/>
          <a:p>
            <a:fld id="{F1F3B656-C5AF-499A-B9E7-B8B1C747B767}" type="slidenum">
              <a:rPr lang="en-US" smtClean="0"/>
              <a:t>‹#›</a:t>
            </a:fld>
            <a:endParaRPr lang="en-US"/>
          </a:p>
        </p:txBody>
      </p:sp>
    </p:spTree>
    <p:extLst>
      <p:ext uri="{BB962C8B-B14F-4D97-AF65-F5344CB8AC3E}">
        <p14:creationId xmlns:p14="http://schemas.microsoft.com/office/powerpoint/2010/main" val="31454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B9E8-237C-E22D-6AC5-9872F1D0EF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41F5DC-3A9F-6E0A-284E-41A1D0BEAE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F57C0B-41A6-841F-E10B-FF34496D0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1A48B-3E95-8DB9-557E-49DE038F4B37}"/>
              </a:ext>
            </a:extLst>
          </p:cNvPr>
          <p:cNvSpPr>
            <a:spLocks noGrp="1"/>
          </p:cNvSpPr>
          <p:nvPr>
            <p:ph type="dt" sz="half" idx="10"/>
          </p:nvPr>
        </p:nvSpPr>
        <p:spPr/>
        <p:txBody>
          <a:bodyPr/>
          <a:lstStyle/>
          <a:p>
            <a:fld id="{ADB3E4B5-A3BE-4135-80A1-2D77F3F0C412}" type="datetimeFigureOut">
              <a:rPr lang="en-US" smtClean="0"/>
              <a:t>10/3/2023</a:t>
            </a:fld>
            <a:endParaRPr lang="en-US"/>
          </a:p>
        </p:txBody>
      </p:sp>
      <p:sp>
        <p:nvSpPr>
          <p:cNvPr id="6" name="Footer Placeholder 5">
            <a:extLst>
              <a:ext uri="{FF2B5EF4-FFF2-40B4-BE49-F238E27FC236}">
                <a16:creationId xmlns:a16="http://schemas.microsoft.com/office/drawing/2014/main" id="{2B4D2DCC-648B-1132-D272-D71A1CBF0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570466-7EA1-2115-A29E-E399E33FD1A5}"/>
              </a:ext>
            </a:extLst>
          </p:cNvPr>
          <p:cNvSpPr>
            <a:spLocks noGrp="1"/>
          </p:cNvSpPr>
          <p:nvPr>
            <p:ph type="sldNum" sz="quarter" idx="12"/>
          </p:nvPr>
        </p:nvSpPr>
        <p:spPr/>
        <p:txBody>
          <a:bodyPr/>
          <a:lstStyle/>
          <a:p>
            <a:fld id="{F1F3B656-C5AF-499A-B9E7-B8B1C747B767}" type="slidenum">
              <a:rPr lang="en-US" smtClean="0"/>
              <a:t>‹#›</a:t>
            </a:fld>
            <a:endParaRPr lang="en-US"/>
          </a:p>
        </p:txBody>
      </p:sp>
    </p:spTree>
    <p:extLst>
      <p:ext uri="{BB962C8B-B14F-4D97-AF65-F5344CB8AC3E}">
        <p14:creationId xmlns:p14="http://schemas.microsoft.com/office/powerpoint/2010/main" val="217716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107B-79EA-1420-BC90-0F57ED2EF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CD79F-E8B8-D7F1-1306-0899D34C5E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0B2CEC-1C53-0E5A-9F8B-1AF1FB0F0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3D02F1-D19F-2DF1-05DD-6286DC1747F3}"/>
              </a:ext>
            </a:extLst>
          </p:cNvPr>
          <p:cNvSpPr>
            <a:spLocks noGrp="1"/>
          </p:cNvSpPr>
          <p:nvPr>
            <p:ph type="dt" sz="half" idx="10"/>
          </p:nvPr>
        </p:nvSpPr>
        <p:spPr/>
        <p:txBody>
          <a:bodyPr/>
          <a:lstStyle/>
          <a:p>
            <a:fld id="{ADB3E4B5-A3BE-4135-80A1-2D77F3F0C412}" type="datetimeFigureOut">
              <a:rPr lang="en-US" smtClean="0"/>
              <a:t>10/3/2023</a:t>
            </a:fld>
            <a:endParaRPr lang="en-US"/>
          </a:p>
        </p:txBody>
      </p:sp>
      <p:sp>
        <p:nvSpPr>
          <p:cNvPr id="6" name="Footer Placeholder 5">
            <a:extLst>
              <a:ext uri="{FF2B5EF4-FFF2-40B4-BE49-F238E27FC236}">
                <a16:creationId xmlns:a16="http://schemas.microsoft.com/office/drawing/2014/main" id="{EE0F2C48-0B47-EB78-FF24-60BE86C32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EEE69-62BD-C992-B18D-0004402FAA24}"/>
              </a:ext>
            </a:extLst>
          </p:cNvPr>
          <p:cNvSpPr>
            <a:spLocks noGrp="1"/>
          </p:cNvSpPr>
          <p:nvPr>
            <p:ph type="sldNum" sz="quarter" idx="12"/>
          </p:nvPr>
        </p:nvSpPr>
        <p:spPr/>
        <p:txBody>
          <a:bodyPr/>
          <a:lstStyle/>
          <a:p>
            <a:fld id="{F1F3B656-C5AF-499A-B9E7-B8B1C747B767}" type="slidenum">
              <a:rPr lang="en-US" smtClean="0"/>
              <a:t>‹#›</a:t>
            </a:fld>
            <a:endParaRPr lang="en-US"/>
          </a:p>
        </p:txBody>
      </p:sp>
    </p:spTree>
    <p:extLst>
      <p:ext uri="{BB962C8B-B14F-4D97-AF65-F5344CB8AC3E}">
        <p14:creationId xmlns:p14="http://schemas.microsoft.com/office/powerpoint/2010/main" val="4087435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EE1BF1-E181-8017-413F-1F8082448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5D4E3D-7466-24AC-0739-EBAD36F56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1B415-2D95-36CE-66A3-CDFEF9E61F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3E4B5-A3BE-4135-80A1-2D77F3F0C412}" type="datetimeFigureOut">
              <a:rPr lang="en-US" smtClean="0"/>
              <a:t>10/3/2023</a:t>
            </a:fld>
            <a:endParaRPr lang="en-US"/>
          </a:p>
        </p:txBody>
      </p:sp>
      <p:sp>
        <p:nvSpPr>
          <p:cNvPr id="5" name="Footer Placeholder 4">
            <a:extLst>
              <a:ext uri="{FF2B5EF4-FFF2-40B4-BE49-F238E27FC236}">
                <a16:creationId xmlns:a16="http://schemas.microsoft.com/office/drawing/2014/main" id="{FF525DC1-192E-597A-95B9-745839873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6B4814-10E2-D200-0333-B9B4550AD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3B656-C5AF-499A-B9E7-B8B1C747B767}" type="slidenum">
              <a:rPr lang="en-US" smtClean="0"/>
              <a:t>‹#›</a:t>
            </a:fld>
            <a:endParaRPr lang="en-US"/>
          </a:p>
        </p:txBody>
      </p:sp>
    </p:spTree>
    <p:extLst>
      <p:ext uri="{BB962C8B-B14F-4D97-AF65-F5344CB8AC3E}">
        <p14:creationId xmlns:p14="http://schemas.microsoft.com/office/powerpoint/2010/main" val="1775445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nenjudo.co.jp/page/jukku.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ndisbuddha.org/writingtheox/" TargetMode="External"/><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owaagliteracy.wordpress.com/2018/05/04/science-101-germination/"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buddhism-dict.net/cgi-bin/xpr-ddb.pl?56.xml+id(%27b56e0%27)" TargetMode="External"/><Relationship Id="rId1" Type="http://schemas.openxmlformats.org/officeDocument/2006/relationships/slideLayout" Target="../slideLayouts/slideLayout7.xml"/><Relationship Id="rId4" Type="http://schemas.openxmlformats.org/officeDocument/2006/relationships/hyperlink" Target="https://www.thetidewaternews.com/2020/05/07/four-environmental-factors-affect-seed-germination/"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dharma-rain.org/wp-content/uploads/2022/04/Enmei-Jukku.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cup.columbia.edu/book/kuan-yin/9780231120296"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tripitaka.cbeta.org/T85n2898_001" TargetMode="External"/><Relationship Id="rId2" Type="http://schemas.openxmlformats.org/officeDocument/2006/relationships/hyperlink" Target="https://tbsec.org/&#35576;&#23562;&#25163;&#21360;&#33287;&#24515;&#21650;/&#39640;&#29579;&#35264;&#19990;&#38899;"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www.buddhism-dict.net/cgi-bin/xpr-ddb.pl?56.xml+id(%27b56db-5fb7%27)"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terebess.hu/zen/cave.pdf" TargetMode="External"/><Relationship Id="rId2" Type="http://schemas.openxmlformats.org/officeDocument/2006/relationships/hyperlink" Target="https://terebess.hu/zen/Hakuin-Cloth-Drum.pdf"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drbachinese.org/vbs/1_100/vbs42/vbsT_42.html" TargetMode="External"/><Relationship Id="rId1" Type="http://schemas.openxmlformats.org/officeDocument/2006/relationships/slideLayout" Target="../slideLayouts/slideLayout7.xml"/><Relationship Id="rId4" Type="http://schemas.openxmlformats.org/officeDocument/2006/relationships/hyperlink" Target="https://www.etsy.com/shop/KaylaKomitoSacredAr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ricycle.org/magazine/the-kannon-sutra/" TargetMode="External"/><Relationship Id="rId1" Type="http://schemas.openxmlformats.org/officeDocument/2006/relationships/slideLayout" Target="../slideLayouts/slideLayout7.xml"/><Relationship Id="rId4" Type="http://schemas.openxmlformats.org/officeDocument/2006/relationships/hyperlink" Target="https://womany.net/read/article/3263"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chancenter.org/chanctr/ddp/chanmag/sum1996.html"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terebess.hu/zen/mesterek/Torei-Inexhaustible-lamp.pdf"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www.buddhism-dict.net/cgi-bin/xpr-ddb.pl?89.xml+id(%27b898b-6027%27)"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npr.org/2022/12/05/1140778347/one-mississippi-how-lightning-shapes-the-climate"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otani.repo.nii.ac.jp/record/8927/files/EB17-1-06.pdf"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bdkamerica.org/product/shobogenzo-the-true-dharma-eye-treasury-volume-iv/"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shop.sotozen-net.or.jp/products/detail.php?product_id=212"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tricycle.org/magazine/the-kannon-sutra/"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facebook.com/global.buddhism.fanpage?locale=ja_JP"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tokyo-sanpo.com/articles/17298" TargetMode="External"/><Relationship Id="rId1" Type="http://schemas.openxmlformats.org/officeDocument/2006/relationships/slideLayout" Target="../slideLayouts/slideLayout7.xml"/><Relationship Id="rId6" Type="http://schemas.openxmlformats.org/officeDocument/2006/relationships/hyperlink" Target="https://mistory.jp/11199/2" TargetMode="External"/><Relationship Id="rId5" Type="http://schemas.openxmlformats.org/officeDocument/2006/relationships/image" Target="../media/image3.png"/><Relationship Id="rId4" Type="http://schemas.openxmlformats.org/officeDocument/2006/relationships/hyperlink" Target="https://serai.jp/hobby/10305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E195D-3421-5AB6-0781-C9A5BE43A77A}"/>
              </a:ext>
            </a:extLst>
          </p:cNvPr>
          <p:cNvSpPr txBox="1"/>
          <p:nvPr/>
        </p:nvSpPr>
        <p:spPr>
          <a:xfrm>
            <a:off x="224118" y="875083"/>
            <a:ext cx="11743764" cy="5574000"/>
          </a:xfrm>
          <a:prstGeom prst="rect">
            <a:avLst/>
          </a:prstGeom>
          <a:noFill/>
        </p:spPr>
        <p:txBody>
          <a:bodyPr wrap="square" numCol="3">
            <a:spAutoFit/>
          </a:bodyPr>
          <a:lstStyle/>
          <a:p>
            <a:r>
              <a:rPr lang="en-US" sz="3200" dirty="0" err="1">
                <a:ea typeface="DengXian" panose="02010600030101010101" pitchFamily="2" charset="-122"/>
              </a:rPr>
              <a:t>e</a:t>
            </a:r>
            <a:r>
              <a:rPr lang="en-US" sz="2400" dirty="0" err="1">
                <a:ea typeface="DengXian" panose="02010600030101010101" pitchFamily="2" charset="-122"/>
              </a:rPr>
              <a:t>nmei</a:t>
            </a:r>
            <a:r>
              <a:rPr lang="en-US" sz="2400" dirty="0">
                <a:ea typeface="DengXian" panose="02010600030101010101" pitchFamily="2" charset="-122"/>
              </a:rPr>
              <a:t> </a:t>
            </a:r>
            <a:r>
              <a:rPr lang="en-US" sz="2400" dirty="0" err="1">
                <a:ea typeface="DengXian" panose="02010600030101010101" pitchFamily="2" charset="-122"/>
              </a:rPr>
              <a:t>jukku</a:t>
            </a:r>
            <a:r>
              <a:rPr lang="en-US" sz="2400" dirty="0">
                <a:ea typeface="DengXian" panose="02010600030101010101" pitchFamily="2" charset="-122"/>
              </a:rPr>
              <a:t> </a:t>
            </a:r>
            <a:r>
              <a:rPr lang="en-US" sz="2400" dirty="0" err="1">
                <a:ea typeface="DengXian" panose="02010600030101010101" pitchFamily="2" charset="-122"/>
              </a:rPr>
              <a:t>kannon</a:t>
            </a:r>
            <a:r>
              <a:rPr lang="en-US" sz="2400" dirty="0">
                <a:ea typeface="DengXian" panose="02010600030101010101" pitchFamily="2" charset="-122"/>
              </a:rPr>
              <a:t> </a:t>
            </a:r>
            <a:r>
              <a:rPr lang="en-US" sz="2400" dirty="0" err="1">
                <a:ea typeface="DengXian" panose="02010600030101010101" pitchFamily="2" charset="-122"/>
              </a:rPr>
              <a:t>gyo</a:t>
            </a:r>
            <a:endParaRPr lang="en-US" sz="2400" dirty="0">
              <a:ea typeface="DengXian" panose="02010600030101010101" pitchFamily="2" charset="-122"/>
            </a:endParaRPr>
          </a:p>
          <a:p>
            <a:r>
              <a:rPr lang="en-US" sz="3200" dirty="0" err="1">
                <a:ea typeface="DengXian" panose="02010600030101010101" pitchFamily="2" charset="-122"/>
              </a:rPr>
              <a:t>k</a:t>
            </a:r>
            <a:r>
              <a:rPr lang="en-US" sz="2400" dirty="0" err="1">
                <a:ea typeface="DengXian" panose="02010600030101010101" pitchFamily="2" charset="-122"/>
              </a:rPr>
              <a:t>an</a:t>
            </a:r>
            <a:r>
              <a:rPr lang="en-US" sz="2400" dirty="0">
                <a:ea typeface="DengXian" panose="02010600030101010101" pitchFamily="2" charset="-122"/>
              </a:rPr>
              <a:t> ze on</a:t>
            </a:r>
          </a:p>
          <a:p>
            <a:r>
              <a:rPr lang="en-US" sz="3200" dirty="0" err="1">
                <a:ea typeface="DengXian" panose="02010600030101010101" pitchFamily="2" charset="-122"/>
              </a:rPr>
              <a:t>n</a:t>
            </a:r>
            <a:r>
              <a:rPr lang="en-US" sz="2400" dirty="0" err="1">
                <a:ea typeface="DengXian" panose="02010600030101010101" pitchFamily="2" charset="-122"/>
              </a:rPr>
              <a:t>a</a:t>
            </a:r>
            <a:r>
              <a:rPr lang="en-US" sz="2400" dirty="0">
                <a:ea typeface="DengXian" panose="02010600030101010101" pitchFamily="2" charset="-122"/>
              </a:rPr>
              <a:t> mu </a:t>
            </a:r>
            <a:r>
              <a:rPr lang="en-US" sz="2400" dirty="0" err="1">
                <a:ea typeface="DengXian" panose="02010600030101010101" pitchFamily="2" charset="-122"/>
              </a:rPr>
              <a:t>butsu</a:t>
            </a:r>
            <a:endParaRPr lang="en-US" sz="2400" dirty="0">
              <a:ea typeface="DengXian" panose="02010600030101010101" pitchFamily="2" charset="-122"/>
            </a:endParaRPr>
          </a:p>
          <a:p>
            <a:r>
              <a:rPr lang="en-US" sz="3200" dirty="0" err="1">
                <a:ea typeface="DengXian" panose="02010600030101010101" pitchFamily="2" charset="-122"/>
              </a:rPr>
              <a:t>y</a:t>
            </a:r>
            <a:r>
              <a:rPr lang="en-US" sz="2400" dirty="0" err="1">
                <a:ea typeface="DengXian" panose="02010600030101010101" pitchFamily="2" charset="-122"/>
              </a:rPr>
              <a:t>o</a:t>
            </a:r>
            <a:r>
              <a:rPr lang="en-US" sz="2400" dirty="0">
                <a:ea typeface="DengXian" panose="02010600030101010101" pitchFamily="2" charset="-122"/>
              </a:rPr>
              <a:t> </a:t>
            </a:r>
            <a:r>
              <a:rPr lang="en-US" sz="2400" dirty="0" err="1">
                <a:ea typeface="DengXian" panose="02010600030101010101" pitchFamily="2" charset="-122"/>
              </a:rPr>
              <a:t>butsu</a:t>
            </a:r>
            <a:r>
              <a:rPr lang="en-US" sz="2400" dirty="0">
                <a:ea typeface="DengXian" panose="02010600030101010101" pitchFamily="2" charset="-122"/>
              </a:rPr>
              <a:t> u in</a:t>
            </a:r>
          </a:p>
          <a:p>
            <a:r>
              <a:rPr lang="en-US" sz="3200" dirty="0" err="1">
                <a:ea typeface="DengXian" panose="02010600030101010101" pitchFamily="2" charset="-122"/>
              </a:rPr>
              <a:t>y</a:t>
            </a:r>
            <a:r>
              <a:rPr lang="en-US" sz="2400" dirty="0" err="1">
                <a:ea typeface="DengXian" panose="02010600030101010101" pitchFamily="2" charset="-122"/>
              </a:rPr>
              <a:t>o</a:t>
            </a:r>
            <a:r>
              <a:rPr lang="en-US" sz="2400" dirty="0">
                <a:ea typeface="DengXian" panose="02010600030101010101" pitchFamily="2" charset="-122"/>
              </a:rPr>
              <a:t> </a:t>
            </a:r>
            <a:r>
              <a:rPr lang="en-US" sz="2400" dirty="0" err="1">
                <a:ea typeface="DengXian" panose="02010600030101010101" pitchFamily="2" charset="-122"/>
              </a:rPr>
              <a:t>butsu</a:t>
            </a:r>
            <a:r>
              <a:rPr lang="en-US" sz="2400" dirty="0">
                <a:ea typeface="DengXian" panose="02010600030101010101" pitchFamily="2" charset="-122"/>
              </a:rPr>
              <a:t> u </a:t>
            </a:r>
            <a:r>
              <a:rPr lang="en-US" sz="2400" dirty="0" err="1">
                <a:ea typeface="DengXian" panose="02010600030101010101" pitchFamily="2" charset="-122"/>
              </a:rPr>
              <a:t>en</a:t>
            </a:r>
            <a:endParaRPr lang="en-US" sz="2400" dirty="0">
              <a:ea typeface="DengXian" panose="02010600030101010101" pitchFamily="2" charset="-122"/>
            </a:endParaRPr>
          </a:p>
          <a:p>
            <a:r>
              <a:rPr lang="en-US" sz="3200" dirty="0" err="1">
                <a:ea typeface="DengXian" panose="02010600030101010101" pitchFamily="2" charset="-122"/>
              </a:rPr>
              <a:t>b</a:t>
            </a:r>
            <a:r>
              <a:rPr lang="en-US" sz="2400" dirty="0" err="1">
                <a:ea typeface="DengXian" panose="02010600030101010101" pitchFamily="2" charset="-122"/>
              </a:rPr>
              <a:t>up</a:t>
            </a:r>
            <a:r>
              <a:rPr lang="en-US" sz="2400" dirty="0">
                <a:ea typeface="DengXian" panose="02010600030101010101" pitchFamily="2" charset="-122"/>
              </a:rPr>
              <a:t> po so </a:t>
            </a:r>
            <a:r>
              <a:rPr lang="en-US" sz="2400" dirty="0" err="1">
                <a:ea typeface="DengXian" panose="02010600030101010101" pitchFamily="2" charset="-122"/>
              </a:rPr>
              <a:t>en</a:t>
            </a:r>
            <a:endParaRPr lang="en-US" sz="2400" dirty="0">
              <a:ea typeface="DengXian" panose="02010600030101010101" pitchFamily="2" charset="-122"/>
            </a:endParaRPr>
          </a:p>
          <a:p>
            <a:r>
              <a:rPr lang="en-US" sz="3200" dirty="0">
                <a:ea typeface="DengXian" panose="02010600030101010101" pitchFamily="2" charset="-122"/>
              </a:rPr>
              <a:t>j</a:t>
            </a:r>
            <a:r>
              <a:rPr lang="en-US" sz="2400" dirty="0">
                <a:ea typeface="DengXian" panose="02010600030101010101" pitchFamily="2" charset="-122"/>
              </a:rPr>
              <a:t>o raku ga jo</a:t>
            </a:r>
          </a:p>
          <a:p>
            <a:r>
              <a:rPr lang="nl-NL" sz="3200" dirty="0">
                <a:ea typeface="DengXian" panose="02010600030101010101" pitchFamily="2" charset="-122"/>
              </a:rPr>
              <a:t>c</a:t>
            </a:r>
            <a:r>
              <a:rPr lang="nl-NL" sz="2400" dirty="0">
                <a:ea typeface="DengXian" panose="02010600030101010101" pitchFamily="2" charset="-122"/>
              </a:rPr>
              <a:t>ho nen kan ze on</a:t>
            </a:r>
          </a:p>
          <a:p>
            <a:r>
              <a:rPr lang="en-US" sz="3200" dirty="0" err="1">
                <a:ea typeface="DengXian" panose="02010600030101010101" pitchFamily="2" charset="-122"/>
              </a:rPr>
              <a:t>b</a:t>
            </a:r>
            <a:r>
              <a:rPr lang="en-US" sz="2400" dirty="0" err="1">
                <a:ea typeface="DengXian" panose="02010600030101010101" pitchFamily="2" charset="-122"/>
              </a:rPr>
              <a:t>o</a:t>
            </a:r>
            <a:r>
              <a:rPr lang="en-US" sz="2400" dirty="0">
                <a:ea typeface="DengXian" panose="02010600030101010101" pitchFamily="2" charset="-122"/>
              </a:rPr>
              <a:t> </a:t>
            </a:r>
            <a:r>
              <a:rPr lang="en-US" sz="2400" dirty="0" err="1">
                <a:ea typeface="DengXian" panose="02010600030101010101" pitchFamily="2" charset="-122"/>
              </a:rPr>
              <a:t>nen</a:t>
            </a:r>
            <a:r>
              <a:rPr lang="en-US" sz="2400" dirty="0">
                <a:ea typeface="DengXian" panose="02010600030101010101" pitchFamily="2" charset="-122"/>
              </a:rPr>
              <a:t> </a:t>
            </a:r>
            <a:r>
              <a:rPr lang="en-US" sz="2400" dirty="0" err="1">
                <a:ea typeface="DengXian" panose="02010600030101010101" pitchFamily="2" charset="-122"/>
              </a:rPr>
              <a:t>kan</a:t>
            </a:r>
            <a:r>
              <a:rPr lang="en-US" sz="2400" dirty="0">
                <a:ea typeface="DengXian" panose="02010600030101010101" pitchFamily="2" charset="-122"/>
              </a:rPr>
              <a:t> ze on</a:t>
            </a:r>
          </a:p>
          <a:p>
            <a:r>
              <a:rPr lang="en-US" sz="3200" dirty="0" err="1">
                <a:ea typeface="DengXian" panose="02010600030101010101" pitchFamily="2" charset="-122"/>
              </a:rPr>
              <a:t>n</a:t>
            </a:r>
            <a:r>
              <a:rPr lang="en-US" sz="2400" dirty="0" err="1">
                <a:ea typeface="DengXian" panose="02010600030101010101" pitchFamily="2" charset="-122"/>
              </a:rPr>
              <a:t>en</a:t>
            </a:r>
            <a:r>
              <a:rPr lang="en-US" sz="2400" dirty="0">
                <a:ea typeface="DengXian" panose="02010600030101010101" pitchFamily="2" charset="-122"/>
              </a:rPr>
              <a:t> </a:t>
            </a:r>
            <a:r>
              <a:rPr lang="en-US" sz="2400" dirty="0" err="1">
                <a:ea typeface="DengXian" panose="02010600030101010101" pitchFamily="2" charset="-122"/>
              </a:rPr>
              <a:t>nen</a:t>
            </a:r>
            <a:r>
              <a:rPr lang="en-US" sz="2400" dirty="0">
                <a:ea typeface="DengXian" panose="02010600030101010101" pitchFamily="2" charset="-122"/>
              </a:rPr>
              <a:t> </a:t>
            </a:r>
            <a:r>
              <a:rPr lang="en-US" sz="2400" dirty="0" err="1">
                <a:ea typeface="DengXian" panose="02010600030101010101" pitchFamily="2" charset="-122"/>
              </a:rPr>
              <a:t>ju</a:t>
            </a:r>
            <a:r>
              <a:rPr lang="en-US" sz="2400" dirty="0">
                <a:ea typeface="DengXian" panose="02010600030101010101" pitchFamily="2" charset="-122"/>
              </a:rPr>
              <a:t> shin ki</a:t>
            </a:r>
          </a:p>
          <a:p>
            <a:r>
              <a:rPr lang="de-DE" sz="3200" dirty="0">
                <a:ea typeface="DengXian" panose="02010600030101010101" pitchFamily="2" charset="-122"/>
              </a:rPr>
              <a:t>n</a:t>
            </a:r>
            <a:r>
              <a:rPr lang="de-DE" sz="2400" dirty="0">
                <a:ea typeface="DengXian" panose="02010600030101010101" pitchFamily="2" charset="-122"/>
              </a:rPr>
              <a:t>en nen fu ri shin</a:t>
            </a:r>
          </a:p>
        </p:txBody>
      </p:sp>
      <p:cxnSp>
        <p:nvCxnSpPr>
          <p:cNvPr id="7" name="Straight Connector 6">
            <a:extLst>
              <a:ext uri="{FF2B5EF4-FFF2-40B4-BE49-F238E27FC236}">
                <a16:creationId xmlns:a16="http://schemas.microsoft.com/office/drawing/2014/main" id="{6DA30311-B3D2-61C5-B5CC-8F0557CB6579}"/>
              </a:ext>
            </a:extLst>
          </p:cNvPr>
          <p:cNvCxnSpPr/>
          <p:nvPr/>
        </p:nvCxnSpPr>
        <p:spPr>
          <a:xfrm>
            <a:off x="159026" y="2409245"/>
            <a:ext cx="11887200"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EBEC59-23F2-B3D0-F34A-33CAC9C32B3A}"/>
              </a:ext>
            </a:extLst>
          </p:cNvPr>
          <p:cNvCxnSpPr/>
          <p:nvPr/>
        </p:nvCxnSpPr>
        <p:spPr>
          <a:xfrm>
            <a:off x="159026" y="3857707"/>
            <a:ext cx="11887200"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480F50-C854-385F-6FC1-A9562B0C6E00}"/>
              </a:ext>
            </a:extLst>
          </p:cNvPr>
          <p:cNvCxnSpPr/>
          <p:nvPr/>
        </p:nvCxnSpPr>
        <p:spPr>
          <a:xfrm>
            <a:off x="152400" y="4398396"/>
            <a:ext cx="11887200"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6BA8141-17B6-5DAB-613A-918589F9F795}"/>
              </a:ext>
            </a:extLst>
          </p:cNvPr>
          <p:cNvSpPr txBox="1"/>
          <p:nvPr/>
        </p:nvSpPr>
        <p:spPr>
          <a:xfrm>
            <a:off x="4381169" y="1113183"/>
            <a:ext cx="7402664" cy="1200329"/>
          </a:xfrm>
          <a:prstGeom prst="rect">
            <a:avLst/>
          </a:prstGeom>
          <a:noFill/>
        </p:spPr>
        <p:txBody>
          <a:bodyPr wrap="square" rtlCol="0">
            <a:spAutoFit/>
          </a:bodyPr>
          <a:lstStyle/>
          <a:p>
            <a:r>
              <a:rPr lang="en-US" sz="2400" dirty="0"/>
              <a:t>In the first lesson we'll look at </a:t>
            </a:r>
            <a:r>
              <a:rPr lang="en-US" sz="2400" dirty="0" err="1"/>
              <a:t>Hakuin</a:t>
            </a:r>
            <a:r>
              <a:rPr lang="en-US" sz="2400" dirty="0"/>
              <a:t> and his relationship with the Kanzeon chant. We'll also look more closely at the first three lines.</a:t>
            </a:r>
          </a:p>
        </p:txBody>
      </p:sp>
      <p:sp>
        <p:nvSpPr>
          <p:cNvPr id="11" name="TextBox 10">
            <a:extLst>
              <a:ext uri="{FF2B5EF4-FFF2-40B4-BE49-F238E27FC236}">
                <a16:creationId xmlns:a16="http://schemas.microsoft.com/office/drawing/2014/main" id="{AF830535-4190-D512-302E-96A6C84A8FBC}"/>
              </a:ext>
            </a:extLst>
          </p:cNvPr>
          <p:cNvSpPr txBox="1"/>
          <p:nvPr/>
        </p:nvSpPr>
        <p:spPr>
          <a:xfrm>
            <a:off x="4381169" y="2455878"/>
            <a:ext cx="7275443" cy="1323439"/>
          </a:xfrm>
          <a:prstGeom prst="rect">
            <a:avLst/>
          </a:prstGeom>
          <a:noFill/>
        </p:spPr>
        <p:txBody>
          <a:bodyPr wrap="square" rtlCol="0">
            <a:spAutoFit/>
          </a:bodyPr>
          <a:lstStyle/>
          <a:p>
            <a:r>
              <a:rPr lang="en-US" sz="2000" dirty="0"/>
              <a:t>The second lesson will go more deeply into the origins of this chant in China, especially as this is explained by the Buddhist scholar Chün-fang </a:t>
            </a:r>
            <a:r>
              <a:rPr lang="en-US" sz="2000" dirty="0" err="1"/>
              <a:t>Yü</a:t>
            </a:r>
            <a:r>
              <a:rPr lang="en-US" sz="2000" dirty="0"/>
              <a:t> in her book </a:t>
            </a:r>
            <a:r>
              <a:rPr lang="en-US" sz="2000" b="1" i="1" dirty="0"/>
              <a:t>Kuan-yin: The Chinese Transformation of </a:t>
            </a:r>
            <a:r>
              <a:rPr lang="en-US" sz="2000" b="1" i="1" dirty="0" err="1"/>
              <a:t>Avalokitesvara</a:t>
            </a:r>
            <a:r>
              <a:rPr lang="en-US" sz="2000" dirty="0"/>
              <a:t>. And we'll look at the next three lines.</a:t>
            </a:r>
          </a:p>
        </p:txBody>
      </p:sp>
      <p:sp>
        <p:nvSpPr>
          <p:cNvPr id="12" name="TextBox 11">
            <a:extLst>
              <a:ext uri="{FF2B5EF4-FFF2-40B4-BE49-F238E27FC236}">
                <a16:creationId xmlns:a16="http://schemas.microsoft.com/office/drawing/2014/main" id="{2BE8BCE2-29D4-50F3-0E4C-B7E30F8241EB}"/>
              </a:ext>
            </a:extLst>
          </p:cNvPr>
          <p:cNvSpPr txBox="1"/>
          <p:nvPr/>
        </p:nvSpPr>
        <p:spPr>
          <a:xfrm>
            <a:off x="4381169" y="3904293"/>
            <a:ext cx="7164125" cy="461665"/>
          </a:xfrm>
          <a:prstGeom prst="rect">
            <a:avLst/>
          </a:prstGeom>
          <a:noFill/>
        </p:spPr>
        <p:txBody>
          <a:bodyPr wrap="square" rtlCol="0">
            <a:spAutoFit/>
          </a:bodyPr>
          <a:lstStyle/>
          <a:p>
            <a:r>
              <a:rPr lang="en-US" sz="2400" dirty="0"/>
              <a:t>The third lesson will be about this one line!</a:t>
            </a:r>
          </a:p>
        </p:txBody>
      </p:sp>
      <p:sp>
        <p:nvSpPr>
          <p:cNvPr id="13" name="TextBox 12">
            <a:extLst>
              <a:ext uri="{FF2B5EF4-FFF2-40B4-BE49-F238E27FC236}">
                <a16:creationId xmlns:a16="http://schemas.microsoft.com/office/drawing/2014/main" id="{1ABE4545-7D69-9328-98DE-455B9DE10EA0}"/>
              </a:ext>
            </a:extLst>
          </p:cNvPr>
          <p:cNvSpPr txBox="1"/>
          <p:nvPr/>
        </p:nvSpPr>
        <p:spPr>
          <a:xfrm>
            <a:off x="4381169" y="4517559"/>
            <a:ext cx="7402664" cy="1957335"/>
          </a:xfrm>
          <a:prstGeom prst="rect">
            <a:avLst/>
          </a:prstGeom>
          <a:noFill/>
        </p:spPr>
        <p:txBody>
          <a:bodyPr wrap="square" rtlCol="0">
            <a:spAutoFit/>
          </a:bodyPr>
          <a:lstStyle/>
          <a:p>
            <a:r>
              <a:rPr lang="en-US" sz="2400" dirty="0"/>
              <a:t>In the fourth lesson we'll look at Zen Master Sheng Yen's explanation of why he decided to reintroduce this ancient Chinese chant back into the modern day practice of Chinese Buddhism. We'll also discuss the final four lines of the chant.</a:t>
            </a:r>
          </a:p>
        </p:txBody>
      </p:sp>
      <p:sp>
        <p:nvSpPr>
          <p:cNvPr id="14" name="TextBox 13">
            <a:extLst>
              <a:ext uri="{FF2B5EF4-FFF2-40B4-BE49-F238E27FC236}">
                <a16:creationId xmlns:a16="http://schemas.microsoft.com/office/drawing/2014/main" id="{C8A5CE43-E9E8-5039-5C98-F04CB0BE4B62}"/>
              </a:ext>
            </a:extLst>
          </p:cNvPr>
          <p:cNvSpPr txBox="1"/>
          <p:nvPr/>
        </p:nvSpPr>
        <p:spPr>
          <a:xfrm>
            <a:off x="159026" y="120502"/>
            <a:ext cx="11743764" cy="53290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K</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S.0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4225015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4B1463-C8E7-A3AB-01B3-DA34286D71C1}"/>
              </a:ext>
            </a:extLst>
          </p:cNvPr>
          <p:cNvSpPr txBox="1"/>
          <p:nvPr/>
        </p:nvSpPr>
        <p:spPr>
          <a:xfrm>
            <a:off x="486355" y="795133"/>
            <a:ext cx="11219290" cy="1569660"/>
          </a:xfrm>
          <a:prstGeom prst="rect">
            <a:avLst/>
          </a:prstGeom>
          <a:noFill/>
        </p:spPr>
        <p:txBody>
          <a:bodyPr wrap="square" numCol="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延命十句觀音經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觀世音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南無佛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e</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nmei</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jukku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kannon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gyo</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ze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mu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butsu</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L</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ong life ten phrase Kannon Sutra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K</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anzeon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H</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omage to Buddha</a:t>
            </a:r>
          </a:p>
        </p:txBody>
      </p:sp>
      <p:sp>
        <p:nvSpPr>
          <p:cNvPr id="4" name="TextBox 3">
            <a:extLst>
              <a:ext uri="{FF2B5EF4-FFF2-40B4-BE49-F238E27FC236}">
                <a16:creationId xmlns:a16="http://schemas.microsoft.com/office/drawing/2014/main" id="{233751EA-BFB9-8B1E-C306-C6D8514DC0E6}"/>
              </a:ext>
            </a:extLst>
          </p:cNvPr>
          <p:cNvSpPr txBox="1"/>
          <p:nvPr/>
        </p:nvSpPr>
        <p:spPr>
          <a:xfrm>
            <a:off x="486355" y="2854519"/>
            <a:ext cx="11219290" cy="3662541"/>
          </a:xfrm>
          <a:prstGeom prst="rect">
            <a:avLst/>
          </a:prstGeom>
          <a:noFill/>
        </p:spPr>
        <p:txBody>
          <a:bodyPr wrap="square" rtlCol="0">
            <a:spAutoFit/>
          </a:bodyPr>
          <a:lstStyle/>
          <a:p>
            <a:r>
              <a:rPr kumimoji="0" lang="zh-TW" altLang="en-US"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延  </a:t>
            </a:r>
            <a:r>
              <a:rPr kumimoji="0" lang="en-US" altLang="zh-TW" sz="5400" b="1"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en</a:t>
            </a:r>
            <a:r>
              <a:rPr kumimoji="0" lang="en-US" altLang="zh-TW"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ja-JP"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"prolong" </a:t>
            </a:r>
            <a:r>
              <a:rPr kumimoji="0" lang="en-US" altLang="zh-CN" sz="28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zh-CN" altLang="en-US" sz="28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㢟 </a:t>
            </a:r>
            <a:r>
              <a:rPr kumimoji="0" lang="en-US" altLang="zh-CN" sz="28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"walk slowly")</a:t>
            </a:r>
            <a:endParaRPr kumimoji="0" lang="en-US" altLang="zh-TW" sz="28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r>
              <a:rPr kumimoji="0" lang="zh-TW" altLang="en-US"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命 </a:t>
            </a:r>
            <a:r>
              <a:rPr lang="en-US" altLang="zh-TW" sz="5400" b="1" dirty="0">
                <a:solidFill>
                  <a:prstClr val="black"/>
                </a:solidFill>
                <a:latin typeface="DengXian" panose="02010600030101010101" pitchFamily="2" charset="-122"/>
                <a:ea typeface="DengXian" panose="02010600030101010101" pitchFamily="2" charset="-122"/>
              </a:rPr>
              <a:t> </a:t>
            </a:r>
            <a:r>
              <a:rPr lang="en-US" altLang="zh-TW" sz="5400" b="1" dirty="0" err="1">
                <a:solidFill>
                  <a:prstClr val="black"/>
                </a:solidFill>
                <a:latin typeface="DengXian" panose="02010600030101010101" pitchFamily="2" charset="-122"/>
                <a:ea typeface="DengXian" panose="02010600030101010101" pitchFamily="2" charset="-122"/>
              </a:rPr>
              <a:t>mei</a:t>
            </a:r>
            <a:r>
              <a:rPr lang="en-US" altLang="zh-TW" sz="5400" b="1" dirty="0">
                <a:solidFill>
                  <a:prstClr val="black"/>
                </a:solidFill>
                <a:latin typeface="DengXian" panose="02010600030101010101" pitchFamily="2" charset="-122"/>
                <a:ea typeface="DengXian" panose="02010600030101010101" pitchFamily="2" charset="-122"/>
              </a:rPr>
              <a:t> </a:t>
            </a:r>
            <a:r>
              <a:rPr lang="en-US" altLang="ja-JP" sz="5400" b="1" dirty="0">
                <a:solidFill>
                  <a:prstClr val="black"/>
                </a:solidFill>
                <a:latin typeface="DengXian" panose="02010600030101010101" pitchFamily="2" charset="-122"/>
                <a:ea typeface="DengXian" panose="02010600030101010101" pitchFamily="2" charset="-122"/>
              </a:rPr>
              <a:t> </a:t>
            </a:r>
            <a:r>
              <a:rPr lang="en-US" altLang="ja-JP" sz="4800" b="1" dirty="0">
                <a:solidFill>
                  <a:prstClr val="black"/>
                </a:solidFill>
                <a:latin typeface="DengXian" panose="02010600030101010101" pitchFamily="2" charset="-122"/>
                <a:ea typeface="DengXian" panose="02010600030101010101" pitchFamily="2" charset="-122"/>
              </a:rPr>
              <a:t>"life, lifeforce, lifespan"</a:t>
            </a:r>
          </a:p>
          <a:p>
            <a:r>
              <a:rPr lang="zh-CN" altLang="en-US" sz="4800" b="1" dirty="0"/>
              <a:t>十    </a:t>
            </a:r>
            <a:r>
              <a:rPr lang="en-US" altLang="zh-CN" sz="4800" b="1" dirty="0" err="1"/>
              <a:t>ju</a:t>
            </a:r>
            <a:r>
              <a:rPr lang="en-US" altLang="zh-CN" sz="4800" b="1" dirty="0"/>
              <a:t>  "ten"</a:t>
            </a:r>
          </a:p>
          <a:p>
            <a:r>
              <a:rPr lang="zh-CN" altLang="en-US" sz="4800" b="1" dirty="0"/>
              <a:t>句    </a:t>
            </a:r>
            <a:r>
              <a:rPr lang="en-US" altLang="zh-CN" sz="4800" b="1" dirty="0" err="1"/>
              <a:t>ku</a:t>
            </a:r>
            <a:r>
              <a:rPr lang="en-US" altLang="zh-CN" sz="4800" b="1" dirty="0"/>
              <a:t>  "phrase" </a:t>
            </a:r>
            <a:r>
              <a:rPr lang="en-US" altLang="zh-CN" sz="1400" b="1" dirty="0"/>
              <a:t>(this is the same as the "</a:t>
            </a:r>
            <a:r>
              <a:rPr lang="en-US" altLang="zh-CN" sz="1400" b="1" dirty="0" err="1"/>
              <a:t>gu</a:t>
            </a:r>
            <a:r>
              <a:rPr lang="en-US" altLang="zh-CN" sz="1400" b="1" dirty="0"/>
              <a:t>" in "shin </a:t>
            </a:r>
            <a:r>
              <a:rPr lang="en-US" altLang="zh-CN" sz="1400" b="1" dirty="0" err="1"/>
              <a:t>myo</a:t>
            </a:r>
            <a:r>
              <a:rPr lang="en-US" altLang="zh-CN" sz="1400" b="1" dirty="0"/>
              <a:t> </a:t>
            </a:r>
            <a:r>
              <a:rPr lang="en-US" altLang="zh-CN" sz="1400" b="1" dirty="0" err="1"/>
              <a:t>jan</a:t>
            </a:r>
            <a:r>
              <a:rPr lang="en-US" altLang="zh-CN" sz="1400" b="1" dirty="0"/>
              <a:t> </a:t>
            </a:r>
            <a:r>
              <a:rPr lang="en-US" altLang="zh-CN" sz="1400" b="1" dirty="0" err="1"/>
              <a:t>gu</a:t>
            </a:r>
            <a:r>
              <a:rPr lang="en-US" altLang="zh-CN" sz="1400" b="1" dirty="0"/>
              <a:t> </a:t>
            </a:r>
            <a:r>
              <a:rPr lang="en-US" altLang="zh-CN" sz="1400" b="1" dirty="0" err="1"/>
              <a:t>dae</a:t>
            </a:r>
            <a:r>
              <a:rPr lang="en-US" altLang="zh-CN" sz="1400" b="1" dirty="0"/>
              <a:t> </a:t>
            </a:r>
            <a:r>
              <a:rPr lang="en-US" altLang="zh-CN" sz="1400" b="1" dirty="0" err="1"/>
              <a:t>dharani</a:t>
            </a:r>
            <a:r>
              <a:rPr lang="en-US" altLang="zh-CN" sz="1400" b="1" dirty="0"/>
              <a:t>" </a:t>
            </a:r>
            <a:r>
              <a:rPr lang="zh-TW" altLang="en-US" sz="2000" b="1" dirty="0">
                <a:latin typeface="DengXian" panose="02010600030101010101" pitchFamily="2" charset="-122"/>
                <a:ea typeface="DengXian" panose="02010600030101010101" pitchFamily="2" charset="-122"/>
              </a:rPr>
              <a:t>神妙章句大陀羅尼</a:t>
            </a:r>
            <a:r>
              <a:rPr lang="en-US" altLang="zh-CN" sz="1400" b="1" dirty="0"/>
              <a:t>)</a:t>
            </a:r>
          </a:p>
          <a:p>
            <a:endParaRPr lang="en-US" altLang="zh-CN" sz="1400" b="1" dirty="0"/>
          </a:p>
          <a:p>
            <a:r>
              <a:rPr lang="en-US" sz="1600" dirty="0">
                <a:hlinkClick r:id="rId2"/>
              </a:rPr>
              <a:t>https://www.nenjudo.co.jp/page/jukku.html</a:t>
            </a:r>
            <a:r>
              <a:rPr lang="en-US" sz="1600" dirty="0"/>
              <a:t> this page has the whole chant in hiragana – except the title itself</a:t>
            </a:r>
          </a:p>
        </p:txBody>
      </p:sp>
      <p:sp>
        <p:nvSpPr>
          <p:cNvPr id="6" name="TextBox 5">
            <a:extLst>
              <a:ext uri="{FF2B5EF4-FFF2-40B4-BE49-F238E27FC236}">
                <a16:creationId xmlns:a16="http://schemas.microsoft.com/office/drawing/2014/main" id="{A1F5024B-D73C-ECC4-D4E2-8C650FA75BFE}"/>
              </a:ext>
            </a:extLst>
          </p:cNvPr>
          <p:cNvSpPr txBox="1"/>
          <p:nvPr/>
        </p:nvSpPr>
        <p:spPr>
          <a:xfrm>
            <a:off x="248093" y="113414"/>
            <a:ext cx="11759609"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KS.9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2127017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1F2723-4A7F-5E21-4D7B-B83D250CB31C}"/>
              </a:ext>
            </a:extLst>
          </p:cNvPr>
          <p:cNvSpPr txBox="1"/>
          <p:nvPr/>
        </p:nvSpPr>
        <p:spPr>
          <a:xfrm>
            <a:off x="348343" y="718457"/>
            <a:ext cx="11495314" cy="5909310"/>
          </a:xfrm>
          <a:prstGeom prst="rect">
            <a:avLst/>
          </a:prstGeom>
          <a:noFill/>
        </p:spPr>
        <p:txBody>
          <a:bodyPr wrap="square" rtlCol="0">
            <a:spAutoFit/>
          </a:bodyPr>
          <a:lstStyle/>
          <a:p>
            <a:r>
              <a:rPr lang="en-US" dirty="0"/>
              <a:t>There are many beliefs and practices in Buddhism concerning the desire to "prolong life" (</a:t>
            </a:r>
            <a:r>
              <a:rPr lang="en-US" dirty="0" err="1"/>
              <a:t>enmei</a:t>
            </a:r>
            <a:r>
              <a:rPr lang="en-US" dirty="0"/>
              <a:t>,</a:t>
            </a:r>
            <a:r>
              <a:rPr lang="zh-CN" altLang="en-US" dirty="0"/>
              <a:t> 延命</a:t>
            </a:r>
            <a:r>
              <a:rPr lang="en-US" altLang="zh-CN" dirty="0"/>
              <a:t>). </a:t>
            </a:r>
          </a:p>
          <a:p>
            <a:endParaRPr lang="en-US" altLang="zh-CN" dirty="0"/>
          </a:p>
          <a:p>
            <a:r>
              <a:rPr lang="en-US" altLang="zh-CN" dirty="0" err="1"/>
              <a:t>Avalokitesvara</a:t>
            </a:r>
            <a:r>
              <a:rPr lang="en-US" altLang="zh-CN" dirty="0"/>
              <a:t>, </a:t>
            </a:r>
            <a:r>
              <a:rPr lang="en-US" altLang="zh-CN" dirty="0" err="1"/>
              <a:t>Samantabhadra</a:t>
            </a:r>
            <a:r>
              <a:rPr lang="en-US" altLang="zh-CN" dirty="0"/>
              <a:t>, </a:t>
            </a:r>
            <a:r>
              <a:rPr lang="en-US" altLang="zh-CN" dirty="0" err="1"/>
              <a:t>Ksitigarbha</a:t>
            </a:r>
            <a:r>
              <a:rPr lang="en-US" altLang="zh-CN" dirty="0"/>
              <a:t>, </a:t>
            </a:r>
            <a:r>
              <a:rPr lang="en-US" altLang="zh-CN" dirty="0" err="1"/>
              <a:t>Amitayus</a:t>
            </a:r>
            <a:r>
              <a:rPr lang="en-US" altLang="zh-CN" dirty="0"/>
              <a:t>, </a:t>
            </a:r>
            <a:r>
              <a:rPr lang="en-US" altLang="zh-CN" dirty="0" err="1"/>
              <a:t>Ushnishavijaya</a:t>
            </a:r>
            <a:r>
              <a:rPr lang="en-US" altLang="zh-CN" dirty="0"/>
              <a:t>, Medicine Buddha, and White Tara (in Tibetan Buddhism) are all especially associated with the idea that praying to a Buddha or Bodhisattva can help to prolong one's life. The simplest form of such prayers is to just repeat the name of the Buddha or Bodhisattva. Many Buddhas and Bodhisattvas also have special "long life" mantras and </a:t>
            </a:r>
            <a:r>
              <a:rPr lang="en-US" altLang="zh-CN" dirty="0" err="1"/>
              <a:t>dharanis</a:t>
            </a:r>
            <a:r>
              <a:rPr lang="en-US" altLang="zh-CN" dirty="0"/>
              <a:t>, and other more elaborate practices.</a:t>
            </a:r>
          </a:p>
          <a:p>
            <a:endParaRPr lang="en-US" altLang="zh-CN" dirty="0"/>
          </a:p>
          <a:p>
            <a:r>
              <a:rPr lang="en-US" altLang="zh-CN" dirty="0"/>
              <a:t>From </a:t>
            </a:r>
            <a:r>
              <a:rPr lang="en-US" altLang="zh-CN" dirty="0" err="1"/>
              <a:t>Ksitigarbha</a:t>
            </a:r>
            <a:r>
              <a:rPr lang="en-US" altLang="zh-CN" dirty="0"/>
              <a:t> Sutra: "If men, women, </a:t>
            </a:r>
            <a:r>
              <a:rPr lang="en-US" altLang="zh-CN" dirty="0" err="1"/>
              <a:t>nagas</a:t>
            </a:r>
            <a:r>
              <a:rPr lang="en-US" altLang="zh-CN" dirty="0"/>
              <a:t>, or spirits … wholeheartedly take refuge in this great being, their lifespans will be prolonged…." ["The Benefits of Seeing and Hearing"]</a:t>
            </a:r>
          </a:p>
          <a:p>
            <a:endParaRPr lang="en-US" altLang="zh-CN" dirty="0"/>
          </a:p>
          <a:p>
            <a:r>
              <a:rPr lang="en-US" altLang="zh-CN" dirty="0" err="1"/>
              <a:t>Fugen</a:t>
            </a:r>
            <a:r>
              <a:rPr lang="en-US" altLang="zh-CN" dirty="0"/>
              <a:t> </a:t>
            </a:r>
            <a:r>
              <a:rPr lang="en-US" altLang="zh-CN" dirty="0" err="1"/>
              <a:t>Enmei</a:t>
            </a:r>
            <a:r>
              <a:rPr lang="en-US" altLang="zh-CN" dirty="0"/>
              <a:t> </a:t>
            </a:r>
            <a:r>
              <a:rPr lang="en-US" altLang="zh-CN" dirty="0" err="1"/>
              <a:t>Bosatsu</a:t>
            </a:r>
            <a:r>
              <a:rPr lang="en-US" altLang="zh-CN" dirty="0"/>
              <a:t> (</a:t>
            </a:r>
            <a:r>
              <a:rPr lang="zh-TW" altLang="en-US" dirty="0"/>
              <a:t>普賢延命菩薩</a:t>
            </a:r>
            <a:r>
              <a:rPr lang="en-US" altLang="zh-TW" dirty="0"/>
              <a:t>) is "</a:t>
            </a:r>
            <a:r>
              <a:rPr lang="en-US" altLang="zh-TW" dirty="0" err="1"/>
              <a:t>Samantabhadra</a:t>
            </a:r>
            <a:r>
              <a:rPr lang="en-US" altLang="zh-TW" dirty="0"/>
              <a:t> Life Prolonging Bodhisattva".</a:t>
            </a:r>
          </a:p>
          <a:p>
            <a:endParaRPr lang="en-US" altLang="zh-TW" dirty="0"/>
          </a:p>
          <a:p>
            <a:r>
              <a:rPr lang="en-US" altLang="zh-TW" dirty="0"/>
              <a:t>"Thus have I heard. Once the Buddha was on the bank of the River Ganges with a multitude of great </a:t>
            </a:r>
            <a:r>
              <a:rPr lang="en-US" altLang="zh-TW" dirty="0" err="1"/>
              <a:t>bhiksu</a:t>
            </a:r>
            <a:r>
              <a:rPr lang="en-US" altLang="zh-TW" dirty="0"/>
              <a:t> monks, bodhisattvas, </a:t>
            </a:r>
            <a:r>
              <a:rPr lang="en-US" altLang="zh-TW" dirty="0" err="1"/>
              <a:t>mahasattvas</a:t>
            </a:r>
            <a:r>
              <a:rPr lang="en-US" altLang="zh-TW" dirty="0"/>
              <a:t>, and heavenly beings. At that time </a:t>
            </a:r>
            <a:r>
              <a:rPr lang="en-US" altLang="zh-TW" dirty="0" err="1"/>
              <a:t>Samantabhadra</a:t>
            </a:r>
            <a:r>
              <a:rPr lang="en-US" altLang="zh-TW" dirty="0"/>
              <a:t> bodhisattva was in the assembly, abiding in the secret samadhi of the Tathagatas. He emerged out of the samadhi and showed great supernatural powers. Empowered by the Tathagatas, he preached the adamantine life-span </a:t>
            </a:r>
            <a:r>
              <a:rPr lang="en-US" altLang="zh-TW" dirty="0" err="1"/>
              <a:t>dharani</a:t>
            </a:r>
            <a:r>
              <a:rPr lang="en-US" altLang="zh-TW" dirty="0"/>
              <a:t>, which allows the lives of all sentient beings to be lengthened so that they do not die before their time or violent death. And it also allows (them) to obtain the firmness and indestructibility of the adamantine life-span, to achieve enlightenment, and to reach the stage of non/retrogression." [</a:t>
            </a:r>
            <a:r>
              <a:rPr lang="en-US" altLang="zh-TW" i="1" dirty="0"/>
              <a:t>Sutra of the Most Excellent Adamantine Dharani of </a:t>
            </a:r>
            <a:r>
              <a:rPr lang="en-US" altLang="zh-TW" i="1" dirty="0" err="1"/>
              <a:t>Samantabhadra</a:t>
            </a:r>
            <a:r>
              <a:rPr lang="en-US" altLang="zh-TW" i="1" dirty="0"/>
              <a:t> Bodhisattva of Long Life Empowered by the Light of the Minds of All the Tathagatas</a:t>
            </a:r>
            <a:r>
              <a:rPr lang="en-US" altLang="zh-TW" dirty="0"/>
              <a:t>, English translation by Monika Kiss]</a:t>
            </a:r>
          </a:p>
          <a:p>
            <a:endParaRPr lang="en-US" altLang="zh-TW" dirty="0"/>
          </a:p>
        </p:txBody>
      </p:sp>
      <p:sp>
        <p:nvSpPr>
          <p:cNvPr id="4" name="TextBox 3">
            <a:extLst>
              <a:ext uri="{FF2B5EF4-FFF2-40B4-BE49-F238E27FC236}">
                <a16:creationId xmlns:a16="http://schemas.microsoft.com/office/drawing/2014/main" id="{1D58048D-A2C8-11AA-B9C4-CE36C19F63A9}"/>
              </a:ext>
            </a:extLst>
          </p:cNvPr>
          <p:cNvSpPr txBox="1"/>
          <p:nvPr/>
        </p:nvSpPr>
        <p:spPr>
          <a:xfrm>
            <a:off x="241004" y="99237"/>
            <a:ext cx="11950996"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KS.10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1852934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4993C1-ECA6-8761-87E6-506A5568EC06}"/>
              </a:ext>
            </a:extLst>
          </p:cNvPr>
          <p:cNvSpPr txBox="1"/>
          <p:nvPr/>
        </p:nvSpPr>
        <p:spPr>
          <a:xfrm>
            <a:off x="620984" y="1085215"/>
            <a:ext cx="6405261" cy="5139869"/>
          </a:xfrm>
          <a:prstGeom prst="rect">
            <a:avLst/>
          </a:prstGeom>
          <a:noFill/>
        </p:spPr>
        <p:txBody>
          <a:bodyPr wrap="square">
            <a:spAutoFit/>
          </a:bodyPr>
          <a:lstStyle/>
          <a:p>
            <a:pPr>
              <a:spcAft>
                <a:spcPts val="2400"/>
              </a:spcAft>
            </a:pPr>
            <a:r>
              <a:rPr lang="zh-CN" altLang="en-US" sz="9600" b="1" dirty="0"/>
              <a:t>觀  </a:t>
            </a:r>
            <a:r>
              <a:rPr lang="en-US" altLang="zh-CN" sz="5400" b="1" dirty="0" err="1"/>
              <a:t>kan</a:t>
            </a:r>
            <a:r>
              <a:rPr lang="en-US" altLang="zh-CN" sz="5400" b="1" dirty="0"/>
              <a:t> "perceive"</a:t>
            </a:r>
          </a:p>
          <a:p>
            <a:pPr>
              <a:spcAft>
                <a:spcPts val="2400"/>
              </a:spcAft>
            </a:pPr>
            <a:r>
              <a:rPr lang="zh-CN" altLang="en-US" sz="9600" b="1" dirty="0"/>
              <a:t>音  </a:t>
            </a:r>
            <a:r>
              <a:rPr lang="en-US" altLang="zh-CN" sz="5400" b="1" dirty="0"/>
              <a:t>on "sound"</a:t>
            </a:r>
          </a:p>
          <a:p>
            <a:pPr>
              <a:spcAft>
                <a:spcPts val="2400"/>
              </a:spcAft>
            </a:pPr>
            <a:r>
              <a:rPr lang="zh-CN" altLang="en-US" sz="9600" b="1" dirty="0"/>
              <a:t>經  </a:t>
            </a:r>
            <a:r>
              <a:rPr lang="en-US" altLang="zh-CN" sz="5400" b="1" dirty="0" err="1"/>
              <a:t>gyo</a:t>
            </a:r>
            <a:r>
              <a:rPr lang="en-US" altLang="zh-CN" sz="5400" b="1" dirty="0"/>
              <a:t> "sutra"</a:t>
            </a:r>
            <a:endParaRPr lang="en-US" sz="5400" b="1" dirty="0"/>
          </a:p>
        </p:txBody>
      </p:sp>
      <p:sp>
        <p:nvSpPr>
          <p:cNvPr id="5" name="TextBox 4">
            <a:extLst>
              <a:ext uri="{FF2B5EF4-FFF2-40B4-BE49-F238E27FC236}">
                <a16:creationId xmlns:a16="http://schemas.microsoft.com/office/drawing/2014/main" id="{5A0E619E-CE25-498B-B2AF-7927FBD9E67A}"/>
              </a:ext>
            </a:extLst>
          </p:cNvPr>
          <p:cNvSpPr txBox="1"/>
          <p:nvPr/>
        </p:nvSpPr>
        <p:spPr>
          <a:xfrm>
            <a:off x="219740" y="177208"/>
            <a:ext cx="11773786"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KS.11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
        <p:nvSpPr>
          <p:cNvPr id="7" name="TextBox 6">
            <a:extLst>
              <a:ext uri="{FF2B5EF4-FFF2-40B4-BE49-F238E27FC236}">
                <a16:creationId xmlns:a16="http://schemas.microsoft.com/office/drawing/2014/main" id="{EE8F7877-38DB-14B9-3CEE-D4FBE8E736C6}"/>
              </a:ext>
            </a:extLst>
          </p:cNvPr>
          <p:cNvSpPr txBox="1"/>
          <p:nvPr/>
        </p:nvSpPr>
        <p:spPr>
          <a:xfrm>
            <a:off x="7192092" y="1180271"/>
            <a:ext cx="4486835" cy="5677729"/>
          </a:xfrm>
          <a:prstGeom prst="rect">
            <a:avLst/>
          </a:prstGeom>
          <a:noFill/>
        </p:spPr>
        <p:txBody>
          <a:bodyPr wrap="square" rtlCol="0">
            <a:spAutoFit/>
          </a:bodyPr>
          <a:lstStyle/>
          <a:p>
            <a:pPr>
              <a:spcAft>
                <a:spcPts val="1200"/>
              </a:spcAft>
            </a:pPr>
            <a:r>
              <a:rPr lang="zh-CN" altLang="en-US" sz="4800" dirty="0"/>
              <a:t>易經</a:t>
            </a:r>
            <a:r>
              <a:rPr lang="zh-CN" altLang="en-US" sz="3200" dirty="0"/>
              <a:t>  </a:t>
            </a:r>
            <a:r>
              <a:rPr lang="en-US" altLang="zh-CN" sz="2400" dirty="0"/>
              <a:t>I</a:t>
            </a:r>
            <a:r>
              <a:rPr lang="en-US" sz="2400" dirty="0"/>
              <a:t> Ching</a:t>
            </a:r>
            <a:endParaRPr lang="en-US" altLang="zh-CN" sz="2400" dirty="0"/>
          </a:p>
          <a:p>
            <a:pPr>
              <a:spcAft>
                <a:spcPts val="1200"/>
              </a:spcAft>
            </a:pPr>
            <a:r>
              <a:rPr lang="zh-CN" altLang="en-US" sz="4800" dirty="0"/>
              <a:t>書經</a:t>
            </a:r>
            <a:r>
              <a:rPr lang="zh-CN" altLang="en-US" sz="3200" dirty="0"/>
              <a:t>  </a:t>
            </a:r>
            <a:r>
              <a:rPr lang="en-US" altLang="zh-CN" sz="2400" dirty="0"/>
              <a:t>Classic of Documents</a:t>
            </a:r>
          </a:p>
          <a:p>
            <a:pPr>
              <a:spcAft>
                <a:spcPts val="1200"/>
              </a:spcAft>
            </a:pPr>
            <a:r>
              <a:rPr lang="zh-CN" altLang="en-US" sz="4800" dirty="0"/>
              <a:t>禮經</a:t>
            </a:r>
            <a:r>
              <a:rPr lang="zh-CN" altLang="en-US" sz="3200" dirty="0"/>
              <a:t>  </a:t>
            </a:r>
            <a:r>
              <a:rPr lang="en-US" altLang="zh-CN" sz="2400" dirty="0"/>
              <a:t>Book of Rites</a:t>
            </a:r>
          </a:p>
          <a:p>
            <a:pPr>
              <a:spcAft>
                <a:spcPts val="1200"/>
              </a:spcAft>
            </a:pPr>
            <a:r>
              <a:rPr lang="zh-CN" altLang="en-US" sz="4800" dirty="0"/>
              <a:t>樂經</a:t>
            </a:r>
            <a:r>
              <a:rPr lang="zh-CN" altLang="en-US" sz="3200" dirty="0"/>
              <a:t>  </a:t>
            </a:r>
            <a:r>
              <a:rPr lang="en-US" altLang="zh-CN" sz="2400" dirty="0"/>
              <a:t>Classic of Music</a:t>
            </a:r>
            <a:endParaRPr lang="en-US" sz="2400" dirty="0"/>
          </a:p>
          <a:p>
            <a:pPr>
              <a:spcAft>
                <a:spcPts val="1200"/>
              </a:spcAft>
            </a:pPr>
            <a:r>
              <a:rPr lang="zh-CN" altLang="en-US" sz="4800" dirty="0"/>
              <a:t>道德經</a:t>
            </a:r>
            <a:r>
              <a:rPr lang="zh-CN" altLang="en-US" sz="3200" dirty="0"/>
              <a:t>  </a:t>
            </a:r>
            <a:r>
              <a:rPr lang="en-US" altLang="zh-CN" sz="2400" dirty="0"/>
              <a:t>Tao </a:t>
            </a:r>
            <a:r>
              <a:rPr lang="en-US" altLang="zh-CN" sz="2400" dirty="0" err="1"/>
              <a:t>Te</a:t>
            </a:r>
            <a:r>
              <a:rPr lang="en-US" altLang="zh-CN" sz="2400" dirty="0"/>
              <a:t> Ching</a:t>
            </a:r>
          </a:p>
          <a:p>
            <a:pPr>
              <a:spcAft>
                <a:spcPts val="1200"/>
              </a:spcAft>
            </a:pPr>
            <a:r>
              <a:rPr lang="zh-CN" altLang="en-US" sz="4800" dirty="0"/>
              <a:t>山水経 </a:t>
            </a:r>
            <a:r>
              <a:rPr lang="en-US" altLang="zh-CN" sz="1200" dirty="0"/>
              <a:t>Mountains and Waters Sutra (</a:t>
            </a:r>
            <a:r>
              <a:rPr lang="en-US" altLang="zh-CN" sz="1200" dirty="0" err="1"/>
              <a:t>Dogen</a:t>
            </a:r>
            <a:r>
              <a:rPr lang="en-US" altLang="zh-CN" sz="1200" dirty="0"/>
              <a:t>)</a:t>
            </a:r>
            <a:endParaRPr lang="en-US" sz="1200" dirty="0"/>
          </a:p>
          <a:p>
            <a:endParaRPr lang="en-US" dirty="0"/>
          </a:p>
        </p:txBody>
      </p:sp>
      <p:sp>
        <p:nvSpPr>
          <p:cNvPr id="8" name="Rectangle 7">
            <a:extLst>
              <a:ext uri="{FF2B5EF4-FFF2-40B4-BE49-F238E27FC236}">
                <a16:creationId xmlns:a16="http://schemas.microsoft.com/office/drawing/2014/main" id="{98097853-AB26-F4A2-CE3A-6A620355867A}"/>
              </a:ext>
            </a:extLst>
          </p:cNvPr>
          <p:cNvSpPr/>
          <p:nvPr/>
        </p:nvSpPr>
        <p:spPr>
          <a:xfrm>
            <a:off x="7120374" y="1085215"/>
            <a:ext cx="4652682" cy="540766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821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016FA8-4EF1-8A48-7816-871E835CFE90}"/>
              </a:ext>
            </a:extLst>
          </p:cNvPr>
          <p:cNvSpPr txBox="1"/>
          <p:nvPr/>
        </p:nvSpPr>
        <p:spPr>
          <a:xfrm>
            <a:off x="463275" y="653881"/>
            <a:ext cx="6788129"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buClrTx/>
              <a:buSzTx/>
              <a:buFontTx/>
              <a:buNone/>
              <a:tabLst/>
              <a:defRPr/>
            </a:pPr>
            <a:r>
              <a:rPr kumimoji="0" lang="zh-CN" altLang="en-US" sz="9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世 </a:t>
            </a:r>
            <a:r>
              <a:rPr kumimoji="0" lang="en-US" altLang="zh-CN"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ze "world"</a:t>
            </a:r>
            <a:endParaRPr kumimoji="0" lang="en-US" altLang="zh-TW"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buClrTx/>
              <a:buSzTx/>
              <a:buFontTx/>
              <a:buNone/>
              <a:tabLst/>
              <a:defRPr/>
            </a:pPr>
            <a:r>
              <a:rPr kumimoji="0" lang="zh-TW" altLang="en-US" sz="9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南 </a:t>
            </a:r>
            <a:r>
              <a:rPr kumimoji="0" lang="en-US" altLang="zh-TW" sz="5400" b="1"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na</a:t>
            </a:r>
            <a:r>
              <a:rPr kumimoji="0" lang="en-US" altLang="zh-TW"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"south"</a:t>
            </a:r>
          </a:p>
          <a:p>
            <a:pPr marL="0" marR="0" lvl="0" indent="0" algn="l" defTabSz="914400" rtl="0" eaLnBrk="1" fontAlgn="auto" latinLnBrk="0" hangingPunct="1">
              <a:lnSpc>
                <a:spcPct val="100000"/>
              </a:lnSpc>
              <a:spcBef>
                <a:spcPts val="0"/>
              </a:spcBef>
              <a:buClrTx/>
              <a:buSzTx/>
              <a:buFontTx/>
              <a:buNone/>
              <a:tabLst/>
              <a:defRPr/>
            </a:pPr>
            <a:r>
              <a:rPr kumimoji="0" lang="zh-TW" altLang="en-US" sz="9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無 </a:t>
            </a:r>
            <a:r>
              <a:rPr kumimoji="0" lang="en-US" altLang="zh-TW"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mu "no"</a:t>
            </a:r>
          </a:p>
          <a:p>
            <a:pPr marL="0" marR="0" lvl="0" indent="0" algn="l" defTabSz="914400" rtl="0" eaLnBrk="1" fontAlgn="auto" latinLnBrk="0" hangingPunct="1">
              <a:lnSpc>
                <a:spcPct val="100000"/>
              </a:lnSpc>
              <a:spcBef>
                <a:spcPts val="0"/>
              </a:spcBef>
              <a:buClrTx/>
              <a:buSzTx/>
              <a:buFontTx/>
              <a:buNone/>
              <a:tabLst/>
              <a:defRPr/>
            </a:pPr>
            <a:r>
              <a:rPr kumimoji="0" lang="zh-TW" altLang="en-US" sz="96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佛 </a:t>
            </a:r>
            <a:r>
              <a:rPr kumimoji="0" lang="en-US" altLang="zh-TW" sz="5400" b="1"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butsu</a:t>
            </a:r>
            <a:r>
              <a:rPr kumimoji="0" lang="en-US" altLang="zh-TW"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"Buddha"</a:t>
            </a:r>
            <a:endParaRPr kumimoji="0" lang="zh-TW" altLang="en-US" sz="5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p:txBody>
      </p:sp>
      <p:sp>
        <p:nvSpPr>
          <p:cNvPr id="4" name="TextBox 3">
            <a:extLst>
              <a:ext uri="{FF2B5EF4-FFF2-40B4-BE49-F238E27FC236}">
                <a16:creationId xmlns:a16="http://schemas.microsoft.com/office/drawing/2014/main" id="{5850E541-ABD0-E2E0-4297-993B4D4ECA13}"/>
              </a:ext>
            </a:extLst>
          </p:cNvPr>
          <p:cNvSpPr txBox="1"/>
          <p:nvPr/>
        </p:nvSpPr>
        <p:spPr>
          <a:xfrm>
            <a:off x="6039293" y="811341"/>
            <a:ext cx="5429693" cy="4247317"/>
          </a:xfrm>
          <a:prstGeom prst="rect">
            <a:avLst/>
          </a:prstGeom>
          <a:noFill/>
        </p:spPr>
        <p:txBody>
          <a:bodyPr wrap="square" rtlCol="0">
            <a:spAutoFit/>
          </a:bodyPr>
          <a:lstStyle/>
          <a:p>
            <a:r>
              <a:rPr lang="en-US" b="1" dirty="0"/>
              <a:t>Digital Dictionary of Buddhism entry for </a:t>
            </a:r>
            <a:r>
              <a:rPr lang="zh-CN" altLang="en-US" b="1" dirty="0"/>
              <a:t>南無</a:t>
            </a:r>
            <a:r>
              <a:rPr lang="en-US" altLang="zh-CN" b="1" dirty="0"/>
              <a:t>:</a:t>
            </a:r>
          </a:p>
          <a:p>
            <a:endParaRPr lang="en-US" b="1" dirty="0"/>
          </a:p>
          <a:p>
            <a:r>
              <a:rPr lang="en-US" dirty="0"/>
              <a:t>(Skt. </a:t>
            </a:r>
            <a:r>
              <a:rPr lang="en-US" dirty="0" err="1"/>
              <a:t>namas</a:t>
            </a:r>
            <a:r>
              <a:rPr lang="en-US" dirty="0"/>
              <a:t>; </a:t>
            </a:r>
            <a:r>
              <a:rPr lang="en-US" dirty="0" err="1"/>
              <a:t>Pāli</a:t>
            </a:r>
            <a:r>
              <a:rPr lang="en-US" dirty="0"/>
              <a:t> </a:t>
            </a:r>
            <a:r>
              <a:rPr lang="en-US" dirty="0" err="1"/>
              <a:t>namo</a:t>
            </a:r>
            <a:r>
              <a:rPr lang="en-US" dirty="0"/>
              <a:t>) To take refuge in; submit oneself to, from to bend, bow to, make obeisance, pay homage to; an expression of submission to command, complete commitment, reverence, devotion, trust for salvation, etc. It is used constantly in liturgy, incantations, etc. especially as in </a:t>
            </a:r>
            <a:r>
              <a:rPr lang="en-US" dirty="0" err="1"/>
              <a:t>namaḥ</a:t>
            </a:r>
            <a:r>
              <a:rPr lang="en-US" dirty="0"/>
              <a:t> </a:t>
            </a:r>
            <a:r>
              <a:rPr lang="en-US" dirty="0" err="1"/>
              <a:t>Amitâbha</a:t>
            </a:r>
            <a:r>
              <a:rPr lang="en-US" dirty="0"/>
              <a:t>, which is the formula of faith of the Pure Land school, representing the believing heart of all beings and </a:t>
            </a:r>
            <a:r>
              <a:rPr lang="en-US" dirty="0" err="1"/>
              <a:t>Amitâbhaʼs</a:t>
            </a:r>
            <a:r>
              <a:rPr lang="en-US" dirty="0"/>
              <a:t> power and will to save; repeated in the hour of death it opens the entrance to the Pure Land. Also written </a:t>
            </a:r>
            <a:r>
              <a:rPr lang="zh-CN" altLang="en-US" dirty="0"/>
              <a:t>南牟</a:t>
            </a:r>
            <a:r>
              <a:rPr lang="en-US" altLang="zh-CN" dirty="0"/>
              <a:t>; </a:t>
            </a:r>
            <a:r>
              <a:rPr lang="zh-CN" altLang="en-US" dirty="0"/>
              <a:t>南謨</a:t>
            </a:r>
            <a:r>
              <a:rPr lang="en-US" altLang="zh-CN" dirty="0"/>
              <a:t>; </a:t>
            </a:r>
            <a:r>
              <a:rPr lang="zh-CN" altLang="en-US" dirty="0"/>
              <a:t>南忙</a:t>
            </a:r>
            <a:r>
              <a:rPr lang="en-US" altLang="zh-CN" dirty="0"/>
              <a:t>; </a:t>
            </a:r>
            <a:r>
              <a:rPr lang="zh-CN" altLang="en-US" dirty="0"/>
              <a:t>那謨</a:t>
            </a:r>
            <a:r>
              <a:rPr lang="en-US" altLang="zh-CN" dirty="0"/>
              <a:t>, </a:t>
            </a:r>
            <a:r>
              <a:rPr lang="zh-CN" altLang="en-US" dirty="0"/>
              <a:t>那模</a:t>
            </a:r>
            <a:r>
              <a:rPr lang="en-US" altLang="zh-CN" dirty="0"/>
              <a:t>, </a:t>
            </a:r>
            <a:r>
              <a:rPr lang="zh-CN" altLang="en-US" dirty="0"/>
              <a:t>那麻</a:t>
            </a:r>
            <a:r>
              <a:rPr lang="en-US" altLang="zh-CN" dirty="0"/>
              <a:t>, </a:t>
            </a:r>
            <a:r>
              <a:rPr lang="zh-CN" altLang="en-US" dirty="0"/>
              <a:t>納莫</a:t>
            </a:r>
            <a:r>
              <a:rPr lang="en-US" altLang="zh-CN" dirty="0"/>
              <a:t>, </a:t>
            </a:r>
            <a:r>
              <a:rPr lang="zh-CN" altLang="en-US" dirty="0"/>
              <a:t>納慕</a:t>
            </a:r>
            <a:r>
              <a:rPr lang="en-US" altLang="zh-CN" dirty="0"/>
              <a:t>; </a:t>
            </a:r>
            <a:r>
              <a:rPr lang="zh-CN" altLang="en-US" dirty="0"/>
              <a:t>娜母</a:t>
            </a:r>
            <a:r>
              <a:rPr lang="en-US" altLang="zh-CN" dirty="0"/>
              <a:t>; </a:t>
            </a:r>
            <a:r>
              <a:rPr lang="zh-CN" altLang="en-US" dirty="0"/>
              <a:t>曩莫</a:t>
            </a:r>
            <a:r>
              <a:rPr lang="en-US" altLang="zh-CN" dirty="0"/>
              <a:t>, </a:t>
            </a:r>
            <a:r>
              <a:rPr lang="zh-CN" altLang="en-US" dirty="0"/>
              <a:t>曩謨</a:t>
            </a:r>
            <a:r>
              <a:rPr lang="en-US" altLang="zh-CN" dirty="0"/>
              <a:t>, </a:t>
            </a:r>
            <a:r>
              <a:rPr lang="zh-CN" altLang="en-US" dirty="0"/>
              <a:t>捺麻</a:t>
            </a:r>
            <a:r>
              <a:rPr lang="en-US" altLang="zh-CN" dirty="0"/>
              <a:t>, </a:t>
            </a:r>
            <a:r>
              <a:rPr lang="zh-CN" altLang="en-US" dirty="0"/>
              <a:t>捺謨</a:t>
            </a:r>
            <a:r>
              <a:rPr lang="en-US" altLang="zh-CN" dirty="0"/>
              <a:t>, </a:t>
            </a:r>
            <a:r>
              <a:rPr lang="en-US" dirty="0"/>
              <a:t>etc. 〔</a:t>
            </a:r>
            <a:r>
              <a:rPr lang="zh-CN" altLang="en-US" dirty="0"/>
              <a:t>長阿含經 </a:t>
            </a:r>
            <a:r>
              <a:rPr lang="en-US" dirty="0"/>
              <a:t>T 1.1.34a11〕 [Charles Muller; source(s): </a:t>
            </a:r>
            <a:r>
              <a:rPr lang="en-US" dirty="0" err="1"/>
              <a:t>Soothill</a:t>
            </a:r>
            <a:r>
              <a:rPr lang="en-US" dirty="0"/>
              <a:t>, </a:t>
            </a:r>
            <a:r>
              <a:rPr lang="en-US" dirty="0" err="1"/>
              <a:t>Hirakawa</a:t>
            </a:r>
            <a:r>
              <a:rPr lang="en-US" dirty="0"/>
              <a:t>, JEBD]</a:t>
            </a:r>
          </a:p>
        </p:txBody>
      </p:sp>
      <p:sp>
        <p:nvSpPr>
          <p:cNvPr id="5" name="Rectangle 4">
            <a:extLst>
              <a:ext uri="{FF2B5EF4-FFF2-40B4-BE49-F238E27FC236}">
                <a16:creationId xmlns:a16="http://schemas.microsoft.com/office/drawing/2014/main" id="{712FF5FC-4AAB-9E97-6176-74D67BE1D5F4}"/>
              </a:ext>
            </a:extLst>
          </p:cNvPr>
          <p:cNvSpPr/>
          <p:nvPr/>
        </p:nvSpPr>
        <p:spPr>
          <a:xfrm>
            <a:off x="5911701" y="730103"/>
            <a:ext cx="5606903" cy="4408968"/>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7CF99D-1175-A49E-E6C8-AC2BA0D285D9}"/>
              </a:ext>
            </a:extLst>
          </p:cNvPr>
          <p:cNvSpPr txBox="1"/>
          <p:nvPr/>
        </p:nvSpPr>
        <p:spPr>
          <a:xfrm>
            <a:off x="177209" y="99237"/>
            <a:ext cx="11922642"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KS.12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455740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79DE9-1032-5372-04CB-7DD8263FC5AB}"/>
              </a:ext>
            </a:extLst>
          </p:cNvPr>
          <p:cNvPicPr>
            <a:picLocks noChangeAspect="1"/>
          </p:cNvPicPr>
          <p:nvPr/>
        </p:nvPicPr>
        <p:blipFill>
          <a:blip r:embed="rId2"/>
          <a:stretch>
            <a:fillRect/>
          </a:stretch>
        </p:blipFill>
        <p:spPr>
          <a:xfrm>
            <a:off x="325522" y="979125"/>
            <a:ext cx="9335929" cy="5623693"/>
          </a:xfrm>
          <a:prstGeom prst="rect">
            <a:avLst/>
          </a:prstGeom>
        </p:spPr>
      </p:pic>
      <p:sp>
        <p:nvSpPr>
          <p:cNvPr id="6" name="TextBox 5">
            <a:extLst>
              <a:ext uri="{FF2B5EF4-FFF2-40B4-BE49-F238E27FC236}">
                <a16:creationId xmlns:a16="http://schemas.microsoft.com/office/drawing/2014/main" id="{0A5B9774-A1E1-35AD-DB9F-120192E024F2}"/>
              </a:ext>
            </a:extLst>
          </p:cNvPr>
          <p:cNvSpPr txBox="1"/>
          <p:nvPr/>
        </p:nvSpPr>
        <p:spPr>
          <a:xfrm>
            <a:off x="9909544" y="979125"/>
            <a:ext cx="2048540" cy="4801314"/>
          </a:xfrm>
          <a:prstGeom prst="rect">
            <a:avLst/>
          </a:prstGeom>
          <a:noFill/>
        </p:spPr>
        <p:txBody>
          <a:bodyPr wrap="square" rtlCol="0">
            <a:spAutoFit/>
          </a:bodyPr>
          <a:lstStyle/>
          <a:p>
            <a:r>
              <a:rPr lang="en-US" dirty="0"/>
              <a:t>You can explore the Kanzeon chant and other Buddhist chants using the "Writing the Ox" web application.</a:t>
            </a:r>
          </a:p>
          <a:p>
            <a:endParaRPr lang="en-US" dirty="0"/>
          </a:p>
          <a:p>
            <a:r>
              <a:rPr lang="en-US" dirty="0"/>
              <a:t>In this screenshot you can see all the characters of the chant. The character </a:t>
            </a:r>
            <a:r>
              <a:rPr lang="zh-CN" altLang="en-US" sz="2000" b="1" dirty="0"/>
              <a:t>常</a:t>
            </a:r>
            <a:r>
              <a:rPr lang="zh-CN" altLang="en-US" dirty="0"/>
              <a:t> </a:t>
            </a:r>
            <a:r>
              <a:rPr lang="en-US" altLang="zh-CN" dirty="0"/>
              <a:t>has been selected, so it's pronunciation, meaning, and other information are being displayed.</a:t>
            </a:r>
            <a:endParaRPr lang="en-US" dirty="0"/>
          </a:p>
        </p:txBody>
      </p:sp>
      <p:sp>
        <p:nvSpPr>
          <p:cNvPr id="8" name="TextBox 7">
            <a:extLst>
              <a:ext uri="{FF2B5EF4-FFF2-40B4-BE49-F238E27FC236}">
                <a16:creationId xmlns:a16="http://schemas.microsoft.com/office/drawing/2014/main" id="{1456373F-9B34-01BC-6FDE-05A390789B41}"/>
              </a:ext>
            </a:extLst>
          </p:cNvPr>
          <p:cNvSpPr txBox="1"/>
          <p:nvPr/>
        </p:nvSpPr>
        <p:spPr>
          <a:xfrm>
            <a:off x="77429" y="0"/>
            <a:ext cx="11958627"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KS.13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
        <p:nvSpPr>
          <p:cNvPr id="9" name="TextBox 8">
            <a:extLst>
              <a:ext uri="{FF2B5EF4-FFF2-40B4-BE49-F238E27FC236}">
                <a16:creationId xmlns:a16="http://schemas.microsoft.com/office/drawing/2014/main" id="{FE11BE0F-07AA-64E4-DD32-A0115921240F}"/>
              </a:ext>
            </a:extLst>
          </p:cNvPr>
          <p:cNvSpPr txBox="1"/>
          <p:nvPr/>
        </p:nvSpPr>
        <p:spPr>
          <a:xfrm>
            <a:off x="1892595" y="288991"/>
            <a:ext cx="7308112" cy="584775"/>
          </a:xfrm>
          <a:prstGeom prst="rect">
            <a:avLst/>
          </a:prstGeom>
          <a:noFill/>
        </p:spPr>
        <p:txBody>
          <a:bodyPr wrap="square" rtlCol="0">
            <a:spAutoFit/>
          </a:bodyPr>
          <a:lstStyle/>
          <a:p>
            <a:r>
              <a:rPr lang="en-US" sz="3200" dirty="0">
                <a:hlinkClick r:id="rId3"/>
              </a:rPr>
              <a:t>www.mindisbuddha.org/writingtheox</a:t>
            </a:r>
            <a:endParaRPr lang="en-US" sz="3200" dirty="0"/>
          </a:p>
        </p:txBody>
      </p:sp>
    </p:spTree>
    <p:extLst>
      <p:ext uri="{BB962C8B-B14F-4D97-AF65-F5344CB8AC3E}">
        <p14:creationId xmlns:p14="http://schemas.microsoft.com/office/powerpoint/2010/main" val="138704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E195D-3421-5AB6-0781-C9A5BE43A77A}"/>
              </a:ext>
            </a:extLst>
          </p:cNvPr>
          <p:cNvSpPr txBox="1"/>
          <p:nvPr/>
        </p:nvSpPr>
        <p:spPr>
          <a:xfrm>
            <a:off x="224118" y="875083"/>
            <a:ext cx="11743764" cy="5509200"/>
          </a:xfrm>
          <a:prstGeom prst="rect">
            <a:avLst/>
          </a:prstGeom>
          <a:noFill/>
        </p:spPr>
        <p:txBody>
          <a:bodyPr wrap="square" numCol="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延命十句觀音經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觀世音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南無佛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與佛有因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與佛有緣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佛法僧緣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常樂我淨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朝念觀世音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暮念觀世音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念念從心起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念念不離心</a:t>
            </a:r>
            <a:endParaRPr kumimoji="0" lang="en-US" altLang="zh-TW"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n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mei</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juk</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kan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gyo</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ze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mu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butsu</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y</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o</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butsu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u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y</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o</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butsu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u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en</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po so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en</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j</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 raku ga jo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c</a:t>
            </a:r>
            <a:r>
              <a:rPr kumimoji="0" lang="nl-NL"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ho nen kan ze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o</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nen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kan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ze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en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nen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ju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shin 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n</a:t>
            </a:r>
            <a:r>
              <a:rPr kumimoji="0" lang="de-DE"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en nen fu ri shin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L</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ong life ten phrase Kannon Sutra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K</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anzeon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H</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omage to Buddha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W</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ith Buddha (I) have causes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W</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ith Buddha (I) have connection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B</a:t>
            </a:r>
            <a:r>
              <a:rPr kumimoji="0" lang="en-US" sz="16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uddha Dharma Sangha connected (to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ternity Bliss Self Purity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M</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orning mindful Kanzeon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a:t>
            </a:r>
            <a:r>
              <a:rPr kumimoji="0" lang="en-US" sz="20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vening</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mindful Kanzeon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M</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indful, mindful from Mind arises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M</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indful, mindful not separate Mind</a:t>
            </a:r>
          </a:p>
        </p:txBody>
      </p:sp>
      <p:sp>
        <p:nvSpPr>
          <p:cNvPr id="3" name="TextBox 2">
            <a:extLst>
              <a:ext uri="{FF2B5EF4-FFF2-40B4-BE49-F238E27FC236}">
                <a16:creationId xmlns:a16="http://schemas.microsoft.com/office/drawing/2014/main" id="{80821A84-9E12-7D35-431F-250CF81137D0}"/>
              </a:ext>
            </a:extLst>
          </p:cNvPr>
          <p:cNvSpPr txBox="1"/>
          <p:nvPr/>
        </p:nvSpPr>
        <p:spPr>
          <a:xfrm>
            <a:off x="163033" y="77972"/>
            <a:ext cx="11743764"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KS.14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
        <p:nvSpPr>
          <p:cNvPr id="2" name="Rectangle 1">
            <a:extLst>
              <a:ext uri="{FF2B5EF4-FFF2-40B4-BE49-F238E27FC236}">
                <a16:creationId xmlns:a16="http://schemas.microsoft.com/office/drawing/2014/main" id="{49C70678-60DB-8091-E41B-C368BE4BBD8F}"/>
              </a:ext>
            </a:extLst>
          </p:cNvPr>
          <p:cNvSpPr/>
          <p:nvPr/>
        </p:nvSpPr>
        <p:spPr>
          <a:xfrm>
            <a:off x="287383" y="2403566"/>
            <a:ext cx="11512731" cy="1480457"/>
          </a:xfrm>
          <a:prstGeom prst="rect">
            <a:avLst/>
          </a:prstGeom>
          <a:noFill/>
          <a:ln w="28575">
            <a:solidFill>
              <a:srgbClr val="7030A0"/>
            </a:solidFill>
          </a:ln>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082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8E0877-3E80-363D-DCFC-3FCD5318A6CF}"/>
              </a:ext>
            </a:extLst>
          </p:cNvPr>
          <p:cNvSpPr txBox="1"/>
          <p:nvPr/>
        </p:nvSpPr>
        <p:spPr>
          <a:xfrm>
            <a:off x="174172" y="661851"/>
            <a:ext cx="12017828" cy="58785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7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與      佛      有      因</a:t>
            </a:r>
            <a:endParaRPr kumimoji="0" lang="en-US" altLang="zh-TW" sz="7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與</a:t>
            </a:r>
            <a:r>
              <a:rPr kumimoji="0" lang="zh-TW" altLang="en-US" sz="1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1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3200" b="1" i="0" u="none" strike="noStrike" kern="1200" cap="none" spc="0" normalizeH="0" baseline="0" noProof="0" dirty="0" err="1">
                <a:ln>
                  <a:noFill/>
                </a:ln>
                <a:solidFill>
                  <a:srgbClr val="FF0000"/>
                </a:solidFill>
                <a:effectLst/>
                <a:uLnTx/>
                <a:uFillTx/>
                <a:latin typeface="DengXian" panose="02010600030101010101" pitchFamily="2" charset="-122"/>
                <a:ea typeface="DengXian" panose="02010600030101010101" pitchFamily="2" charset="-122"/>
                <a:cs typeface="+mn-cs"/>
              </a:rPr>
              <a:t>yo</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2000" b="0"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yǔ</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"together with";  </a:t>
            </a:r>
            <a:r>
              <a:rPr kumimoji="0" lang="zh-TW" altLang="en-US" sz="3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佛</a:t>
            </a:r>
            <a:r>
              <a:rPr kumimoji="0" lang="zh-TW" altLang="en-US" sz="1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1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3200" b="1" i="0" u="none" strike="noStrike" kern="1200" cap="none" spc="0" normalizeH="0" baseline="0" noProof="0" dirty="0" err="1">
                <a:ln>
                  <a:noFill/>
                </a:ln>
                <a:solidFill>
                  <a:srgbClr val="FF0000"/>
                </a:solidFill>
                <a:effectLst/>
                <a:uLnTx/>
                <a:uFillTx/>
                <a:latin typeface="DengXian" panose="02010600030101010101" pitchFamily="2" charset="-122"/>
                <a:ea typeface="DengXian" panose="02010600030101010101" pitchFamily="2" charset="-122"/>
                <a:cs typeface="+mn-cs"/>
              </a:rPr>
              <a:t>butsu</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2000" b="0"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fó</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"Buddha";</a:t>
            </a:r>
            <a:r>
              <a:rPr lang="zh-TW" altLang="en-US" sz="2000" dirty="0">
                <a:solidFill>
                  <a:prstClr val="black"/>
                </a:solidFill>
                <a:latin typeface="DengXian" panose="02010600030101010101" pitchFamily="2" charset="-122"/>
                <a:ea typeface="DengXian" panose="02010600030101010101" pitchFamily="2" charset="-122"/>
              </a:rPr>
              <a:t>  </a:t>
            </a:r>
            <a:r>
              <a:rPr kumimoji="0" lang="zh-TW" altLang="en-US" sz="3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有</a:t>
            </a:r>
            <a:r>
              <a:rPr kumimoji="0" lang="zh-TW" altLang="en-US" sz="1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1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3200" b="1" i="0" u="none" strike="noStrike" kern="1200" cap="none" spc="0" normalizeH="0" baseline="0" noProof="0" dirty="0">
                <a:ln>
                  <a:noFill/>
                </a:ln>
                <a:solidFill>
                  <a:srgbClr val="FF0000"/>
                </a:solidFill>
                <a:effectLst/>
                <a:uLnTx/>
                <a:uFillTx/>
                <a:latin typeface="DengXian" panose="02010600030101010101" pitchFamily="2" charset="-122"/>
                <a:ea typeface="DengXian" panose="02010600030101010101" pitchFamily="2" charset="-122"/>
                <a:cs typeface="+mn-cs"/>
              </a:rPr>
              <a:t>u</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2000" b="0"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yǒu</a:t>
            </a:r>
            <a:r>
              <a:rPr lang="en-US" altLang="zh-TW" sz="2000" dirty="0">
                <a:solidFill>
                  <a:prstClr val="black"/>
                </a:solidFill>
                <a:latin typeface="DengXian" panose="02010600030101010101" pitchFamily="2" charset="-122"/>
                <a:ea typeface="DengXian" panose="02010600030101010101" pitchFamily="2" charset="-122"/>
              </a:rPr>
              <a:t>) "have";  </a:t>
            </a:r>
            <a:r>
              <a:rPr kumimoji="0" lang="zh-TW" altLang="en-US" sz="3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因</a:t>
            </a:r>
            <a:r>
              <a:rPr kumimoji="0" lang="zh-TW" altLang="en-US" sz="1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1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3200" b="1" i="0" u="none" strike="noStrike" kern="1200" cap="none" spc="0" normalizeH="0" baseline="0" noProof="0" dirty="0">
                <a:ln>
                  <a:noFill/>
                </a:ln>
                <a:solidFill>
                  <a:srgbClr val="FF0000"/>
                </a:solidFill>
                <a:effectLst/>
                <a:uLnTx/>
                <a:uFillTx/>
                <a:latin typeface="DengXian" panose="02010600030101010101" pitchFamily="2" charset="-122"/>
                <a:ea typeface="DengXian" panose="02010600030101010101" pitchFamily="2" charset="-122"/>
                <a:cs typeface="+mn-cs"/>
              </a:rPr>
              <a:t>in</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2000" b="0"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yīn</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"cause"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7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與      佛      有      緣</a:t>
            </a:r>
            <a:endParaRPr kumimoji="0" lang="en-US" altLang="zh-TW" sz="7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與</a:t>
            </a:r>
            <a:r>
              <a:rPr kumimoji="0" lang="zh-TW" altLang="en-US" sz="1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14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zh-TW" altLang="en-US" sz="1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lang="en-US" altLang="zh-TW" sz="3200" b="1" dirty="0" err="1">
                <a:solidFill>
                  <a:srgbClr val="FF0000"/>
                </a:solidFill>
                <a:latin typeface="DengXian" panose="02010600030101010101" pitchFamily="2" charset="-122"/>
                <a:ea typeface="DengXian" panose="02010600030101010101" pitchFamily="2" charset="-122"/>
              </a:rPr>
              <a:t>yo</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zh-TW" altLang="en-US"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zh-TW" altLang="en-US" sz="3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佛</a:t>
            </a:r>
            <a:r>
              <a:rPr kumimoji="0" lang="zh-TW" altLang="en-US"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1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zh-TW" altLang="en-US"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lang="en-US" altLang="zh-TW" sz="3200" b="1" dirty="0" err="1">
                <a:solidFill>
                  <a:srgbClr val="FF0000"/>
                </a:solidFill>
                <a:latin typeface="DengXian" panose="02010600030101010101" pitchFamily="2" charset="-122"/>
                <a:ea typeface="DengXian" panose="02010600030101010101" pitchFamily="2" charset="-122"/>
              </a:rPr>
              <a:t>butsu</a:t>
            </a:r>
            <a:r>
              <a:rPr kumimoji="0" lang="zh-TW" altLang="en-US"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zh-TW" altLang="en-US"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zh-TW" altLang="en-US" sz="3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有</a:t>
            </a:r>
            <a:r>
              <a:rPr kumimoji="0" lang="en-US" altLang="zh-TW" sz="140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zh-TW" altLang="en-US"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3200" b="1" i="0" u="none" strike="noStrike" kern="1200" cap="none" spc="0" normalizeH="0" baseline="0" noProof="0" dirty="0">
                <a:ln>
                  <a:noFill/>
                </a:ln>
                <a:solidFill>
                  <a:srgbClr val="FF0000"/>
                </a:solidFill>
                <a:effectLst/>
                <a:uLnTx/>
                <a:uFillTx/>
                <a:latin typeface="DengXian" panose="02010600030101010101" pitchFamily="2" charset="-122"/>
                <a:ea typeface="DengXian" panose="02010600030101010101" pitchFamily="2" charset="-122"/>
                <a:cs typeface="+mn-cs"/>
              </a:rPr>
              <a:t>u</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zh-TW" altLang="en-US"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zh-TW" altLang="en-US" sz="3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緣</a:t>
            </a:r>
            <a:r>
              <a:rPr kumimoji="0" lang="zh-TW" altLang="en-US" sz="200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140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en-US" altLang="zh-TW" sz="200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3200" b="1" i="0" u="none" strike="noStrike" kern="1200" cap="none" spc="0" normalizeH="0" baseline="0" noProof="0" dirty="0" err="1">
                <a:ln>
                  <a:noFill/>
                </a:ln>
                <a:solidFill>
                  <a:srgbClr val="FF0000"/>
                </a:solidFill>
                <a:effectLst/>
                <a:uLnTx/>
                <a:uFillTx/>
                <a:latin typeface="DengXian" panose="02010600030101010101" pitchFamily="2" charset="-122"/>
                <a:ea typeface="DengXian" panose="02010600030101010101" pitchFamily="2" charset="-122"/>
                <a:cs typeface="+mn-cs"/>
              </a:rPr>
              <a:t>en</a:t>
            </a:r>
            <a:r>
              <a:rPr kumimoji="0" lang="en-US" altLang="zh-TW" sz="200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2000"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yuán</a:t>
            </a:r>
            <a:r>
              <a:rPr lang="en-US" altLang="zh-TW" sz="2000" dirty="0">
                <a:solidFill>
                  <a:prstClr val="black"/>
                </a:solidFill>
                <a:latin typeface="DengXian" panose="02010600030101010101" pitchFamily="2" charset="-122"/>
                <a:ea typeface="DengXian" panose="02010600030101010101" pitchFamily="2" charset="-122"/>
              </a:rPr>
              <a:t>)  "indirect cause; condition"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320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7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佛      法      僧      緣</a:t>
            </a:r>
            <a:endParaRPr kumimoji="0" lang="en-US" altLang="zh-TW" sz="7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佛</a:t>
            </a:r>
            <a:r>
              <a:rPr kumimoji="0" lang="zh-TW" altLang="en-US"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3200" b="1" i="0" u="none" strike="noStrike" kern="1200" cap="none" spc="0" normalizeH="0" baseline="0" noProof="0" dirty="0" err="1">
                <a:ln>
                  <a:noFill/>
                </a:ln>
                <a:solidFill>
                  <a:srgbClr val="FF0000"/>
                </a:solidFill>
                <a:effectLst/>
                <a:uLnTx/>
                <a:uFillTx/>
                <a:latin typeface="DengXian" panose="02010600030101010101" pitchFamily="2" charset="-122"/>
                <a:ea typeface="DengXian" panose="02010600030101010101" pitchFamily="2" charset="-122"/>
                <a:cs typeface="+mn-cs"/>
              </a:rPr>
              <a:t>bu</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zh-TW" altLang="en-US"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zh-TW" altLang="en-US" sz="3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法</a:t>
            </a:r>
            <a:r>
              <a:rPr kumimoji="0" lang="zh-TW" altLang="en-US"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3200" b="1" i="0" u="none" strike="noStrike" kern="1200" cap="none" spc="0" normalizeH="0" baseline="0" noProof="0" dirty="0">
                <a:ln>
                  <a:noFill/>
                </a:ln>
                <a:solidFill>
                  <a:srgbClr val="FF0000"/>
                </a:solidFill>
                <a:effectLst/>
                <a:uLnTx/>
                <a:uFillTx/>
                <a:latin typeface="DengXian" panose="02010600030101010101" pitchFamily="2" charset="-122"/>
                <a:ea typeface="DengXian" panose="02010600030101010101" pitchFamily="2" charset="-122"/>
                <a:cs typeface="+mn-cs"/>
              </a:rPr>
              <a:t>po</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2000" b="0"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fǎ</a:t>
            </a:r>
            <a:r>
              <a:rPr lang="en-US" altLang="zh-TW" sz="2000" dirty="0">
                <a:solidFill>
                  <a:prstClr val="black"/>
                </a:solidFill>
                <a:latin typeface="DengXian" panose="02010600030101010101" pitchFamily="2" charset="-122"/>
                <a:ea typeface="DengXian" panose="02010600030101010101" pitchFamily="2" charset="-122"/>
              </a:rPr>
              <a:t>) "Dharma";</a:t>
            </a:r>
            <a:r>
              <a:rPr kumimoji="0" lang="zh-TW" altLang="en-US"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zh-TW" altLang="en-US" sz="3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僧 </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3200" b="1" i="0" u="none" strike="noStrike" kern="1200" cap="none" spc="0" normalizeH="0" baseline="0" noProof="0" dirty="0">
                <a:ln>
                  <a:noFill/>
                </a:ln>
                <a:solidFill>
                  <a:srgbClr val="FF0000"/>
                </a:solidFill>
                <a:effectLst/>
                <a:uLnTx/>
                <a:uFillTx/>
                <a:latin typeface="DengXian" panose="02010600030101010101" pitchFamily="2" charset="-122"/>
                <a:ea typeface="DengXian" panose="02010600030101010101" pitchFamily="2" charset="-122"/>
                <a:cs typeface="+mn-cs"/>
              </a:rPr>
              <a:t>so</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2000" b="0"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sēng</a:t>
            </a:r>
            <a:r>
              <a:rPr kumimoji="0" lang="en-US" altLang="zh-TW"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"Sangha";</a:t>
            </a:r>
            <a:r>
              <a:rPr kumimoji="0" lang="zh-TW" altLang="en-US" sz="20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zh-TW" altLang="en-US" sz="32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緣 </a:t>
            </a:r>
            <a:r>
              <a:rPr kumimoji="0" lang="en-US" altLang="zh-TW" sz="200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3200" b="1" i="0" u="none" strike="noStrike" kern="1200" cap="none" spc="0" normalizeH="0" baseline="0" noProof="0" dirty="0" err="1">
                <a:ln>
                  <a:noFill/>
                </a:ln>
                <a:solidFill>
                  <a:srgbClr val="FF0000"/>
                </a:solidFill>
                <a:effectLst/>
                <a:uLnTx/>
                <a:uFillTx/>
                <a:latin typeface="DengXian" panose="02010600030101010101" pitchFamily="2" charset="-122"/>
                <a:ea typeface="DengXian" panose="02010600030101010101" pitchFamily="2" charset="-122"/>
                <a:cs typeface="+mn-cs"/>
              </a:rPr>
              <a:t>en</a:t>
            </a:r>
            <a:r>
              <a:rPr kumimoji="0" lang="en-US" altLang="zh-TW" sz="200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endParaRPr kumimoji="0" lang="zh-TW" altLang="en-US" sz="200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p:txBody>
      </p:sp>
      <p:pic>
        <p:nvPicPr>
          <p:cNvPr id="5" name="Picture 4">
            <a:extLst>
              <a:ext uri="{FF2B5EF4-FFF2-40B4-BE49-F238E27FC236}">
                <a16:creationId xmlns:a16="http://schemas.microsoft.com/office/drawing/2014/main" id="{05FC9610-41A1-9B21-E84F-0ACF8430204B}"/>
              </a:ext>
            </a:extLst>
          </p:cNvPr>
          <p:cNvPicPr>
            <a:picLocks noChangeAspect="1"/>
          </p:cNvPicPr>
          <p:nvPr/>
        </p:nvPicPr>
        <p:blipFill>
          <a:blip r:embed="rId2"/>
          <a:stretch>
            <a:fillRect/>
          </a:stretch>
        </p:blipFill>
        <p:spPr>
          <a:xfrm>
            <a:off x="10177009" y="2646556"/>
            <a:ext cx="1560693" cy="2530615"/>
          </a:xfrm>
          <a:prstGeom prst="rect">
            <a:avLst/>
          </a:prstGeom>
        </p:spPr>
      </p:pic>
      <p:sp>
        <p:nvSpPr>
          <p:cNvPr id="6" name="TextBox 5">
            <a:extLst>
              <a:ext uri="{FF2B5EF4-FFF2-40B4-BE49-F238E27FC236}">
                <a16:creationId xmlns:a16="http://schemas.microsoft.com/office/drawing/2014/main" id="{BD624FAF-C695-A193-41D2-4483A2B2FF8A}"/>
              </a:ext>
            </a:extLst>
          </p:cNvPr>
          <p:cNvSpPr txBox="1"/>
          <p:nvPr/>
        </p:nvSpPr>
        <p:spPr>
          <a:xfrm>
            <a:off x="10114392" y="5177171"/>
            <a:ext cx="1685925" cy="846386"/>
          </a:xfrm>
          <a:prstGeom prst="rect">
            <a:avLst/>
          </a:prstGeom>
          <a:noFill/>
        </p:spPr>
        <p:txBody>
          <a:bodyPr wrap="square" rtlCol="0">
            <a:spAutoFit/>
          </a:bodyPr>
          <a:lstStyle/>
          <a:p>
            <a:pPr algn="ctr"/>
            <a:r>
              <a:rPr lang="en-US" sz="1600" b="1" dirty="0"/>
              <a:t>seed germinating</a:t>
            </a:r>
          </a:p>
          <a:p>
            <a:pPr algn="ctr"/>
            <a:r>
              <a:rPr lang="en-US" sz="1100" dirty="0">
                <a:hlinkClick r:id="rId3"/>
              </a:rPr>
              <a:t>https://iowaagliteracy.wordpress.com/2018/05/04/science-101-germination/</a:t>
            </a:r>
            <a:endParaRPr lang="en-US" sz="1100" dirty="0"/>
          </a:p>
        </p:txBody>
      </p:sp>
      <p:sp>
        <p:nvSpPr>
          <p:cNvPr id="4" name="TextBox 3">
            <a:extLst>
              <a:ext uri="{FF2B5EF4-FFF2-40B4-BE49-F238E27FC236}">
                <a16:creationId xmlns:a16="http://schemas.microsoft.com/office/drawing/2014/main" id="{9B10B346-D9C6-EEC4-F688-E3F26A86D360}"/>
              </a:ext>
            </a:extLst>
          </p:cNvPr>
          <p:cNvSpPr txBox="1"/>
          <p:nvPr/>
        </p:nvSpPr>
        <p:spPr>
          <a:xfrm>
            <a:off x="70094" y="71818"/>
            <a:ext cx="11906316"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KS.15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
        <p:nvSpPr>
          <p:cNvPr id="7" name="Rectangle 6">
            <a:extLst>
              <a:ext uri="{FF2B5EF4-FFF2-40B4-BE49-F238E27FC236}">
                <a16:creationId xmlns:a16="http://schemas.microsoft.com/office/drawing/2014/main" id="{B111DC43-1DF3-9A17-9C7F-78702FD31831}"/>
              </a:ext>
            </a:extLst>
          </p:cNvPr>
          <p:cNvSpPr/>
          <p:nvPr/>
        </p:nvSpPr>
        <p:spPr>
          <a:xfrm>
            <a:off x="10051777" y="2497873"/>
            <a:ext cx="1857725" cy="3598127"/>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997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741E57-126A-BE30-B968-172D860C33E3}"/>
              </a:ext>
            </a:extLst>
          </p:cNvPr>
          <p:cNvSpPr txBox="1"/>
          <p:nvPr/>
        </p:nvSpPr>
        <p:spPr>
          <a:xfrm>
            <a:off x="505097" y="496388"/>
            <a:ext cx="11329852" cy="6155531"/>
          </a:xfrm>
          <a:prstGeom prst="rect">
            <a:avLst/>
          </a:prstGeom>
          <a:noFill/>
        </p:spPr>
        <p:txBody>
          <a:bodyPr wrap="square" rtlCol="0">
            <a:spAutoFit/>
          </a:bodyPr>
          <a:lstStyle/>
          <a:p>
            <a:r>
              <a:rPr lang="en-US" sz="2400" dirty="0"/>
              <a:t>Causes and Conditions – what are they?</a:t>
            </a:r>
          </a:p>
          <a:p>
            <a:endParaRPr lang="en-US" sz="1400" dirty="0"/>
          </a:p>
          <a:p>
            <a:r>
              <a:rPr lang="en-US" sz="2400" b="1" dirty="0"/>
              <a:t>Well, what part of:</a:t>
            </a:r>
          </a:p>
          <a:p>
            <a:endParaRPr lang="en-US" sz="2400" dirty="0"/>
          </a:p>
          <a:p>
            <a:r>
              <a:rPr lang="en-US" sz="3200" dirty="0"/>
              <a:t>"That which produces a result. Cause, seed, origin, element, root. In </a:t>
            </a:r>
            <a:r>
              <a:rPr lang="en-US" sz="3200" dirty="0" err="1"/>
              <a:t>Sarvâstivādin</a:t>
            </a:r>
            <a:r>
              <a:rPr lang="en-US" sz="3200" dirty="0"/>
              <a:t> teachings cause is divided into six kinds; see </a:t>
            </a:r>
            <a:r>
              <a:rPr lang="zh-CN" altLang="en-US" sz="3200" dirty="0"/>
              <a:t>六因</a:t>
            </a:r>
            <a:r>
              <a:rPr lang="en-US" altLang="zh-CN" sz="3200" dirty="0"/>
              <a:t>. </a:t>
            </a:r>
            <a:r>
              <a:rPr lang="en-US" sz="3200" dirty="0"/>
              <a:t>In contrast to 'condition(s)'  </a:t>
            </a:r>
            <a:r>
              <a:rPr lang="zh-CN" altLang="en-US" sz="3200" dirty="0"/>
              <a:t>緣 </a:t>
            </a:r>
            <a:r>
              <a:rPr lang="en-US" altLang="zh-CN" sz="3200" dirty="0"/>
              <a:t>(</a:t>
            </a:r>
            <a:r>
              <a:rPr lang="en-US" sz="3200" dirty="0" err="1"/>
              <a:t>pratyaya</a:t>
            </a:r>
            <a:r>
              <a:rPr lang="en-US" sz="3200" dirty="0"/>
              <a:t>), the term refers to the primary, or most intimately related cause of an effect. In the case of the relation between 'causes' and 'conditions,'   </a:t>
            </a:r>
            <a:r>
              <a:rPr lang="en-US" sz="3200" dirty="0" err="1"/>
              <a:t>'cause</a:t>
            </a:r>
            <a:r>
              <a:rPr lang="en-US" sz="3200" dirty="0"/>
              <a:t>' refers to a more internal and direct cause, while 'condition' refers to external, auxiliary, and indirect causes (Skt. </a:t>
            </a:r>
            <a:r>
              <a:rPr lang="en-US" sz="3200" dirty="0" err="1"/>
              <a:t>hetu</a:t>
            </a:r>
            <a:r>
              <a:rPr lang="en-US" sz="3200" dirty="0"/>
              <a:t>, </a:t>
            </a:r>
            <a:r>
              <a:rPr lang="en-US" sz="3200" dirty="0" err="1"/>
              <a:t>kāraṇa</a:t>
            </a:r>
            <a:r>
              <a:rPr lang="en-US" sz="3200" dirty="0"/>
              <a:t>, </a:t>
            </a:r>
            <a:r>
              <a:rPr lang="en-US" sz="3200" dirty="0" err="1"/>
              <a:t>bījatva</a:t>
            </a:r>
            <a:r>
              <a:rPr lang="en-US" sz="3200" dirty="0"/>
              <a:t>; Tib. </a:t>
            </a:r>
            <a:r>
              <a:rPr lang="en-US" sz="3200" dirty="0" err="1"/>
              <a:t>rgyu</a:t>
            </a:r>
            <a:r>
              <a:rPr lang="en-US" sz="3200" dirty="0"/>
              <a:t>)."   [</a:t>
            </a:r>
            <a:r>
              <a:rPr lang="en-US" sz="1600" dirty="0"/>
              <a:t>Digital Dictionary of Buddhism entry for </a:t>
            </a:r>
            <a:r>
              <a:rPr lang="zh-CN" altLang="en-US" sz="3600" b="1" dirty="0"/>
              <a:t>因</a:t>
            </a:r>
            <a:r>
              <a:rPr lang="en-US" sz="2400" dirty="0"/>
              <a:t>: </a:t>
            </a:r>
            <a:r>
              <a:rPr lang="en-US" sz="1200" dirty="0">
                <a:hlinkClick r:id="rId2"/>
              </a:rPr>
              <a:t>http://www.buddhism-dict.net/cgi-bin/xpr-ddb.pl?56.xml+id(%27b56e0%27)</a:t>
            </a:r>
            <a:r>
              <a:rPr lang="en-US" sz="1200" dirty="0"/>
              <a:t> </a:t>
            </a:r>
            <a:r>
              <a:rPr lang="en-US" sz="3200" dirty="0"/>
              <a:t>]</a:t>
            </a:r>
          </a:p>
          <a:p>
            <a:endParaRPr lang="en-US" sz="2400" dirty="0"/>
          </a:p>
          <a:p>
            <a:r>
              <a:rPr lang="en-US" sz="2400" b="1" dirty="0"/>
              <a:t>don't you understand??</a:t>
            </a:r>
          </a:p>
        </p:txBody>
      </p:sp>
      <p:sp>
        <p:nvSpPr>
          <p:cNvPr id="3" name="Rectangle 2">
            <a:extLst>
              <a:ext uri="{FF2B5EF4-FFF2-40B4-BE49-F238E27FC236}">
                <a16:creationId xmlns:a16="http://schemas.microsoft.com/office/drawing/2014/main" id="{03739487-7DD0-BA55-9B08-0FCBD9BD54B7}"/>
              </a:ext>
            </a:extLst>
          </p:cNvPr>
          <p:cNvSpPr/>
          <p:nvPr/>
        </p:nvSpPr>
        <p:spPr>
          <a:xfrm>
            <a:off x="283029" y="1819619"/>
            <a:ext cx="11625942" cy="414528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A5022F8-0E2E-3370-F4E5-CAB95937B025}"/>
              </a:ext>
            </a:extLst>
          </p:cNvPr>
          <p:cNvPicPr>
            <a:picLocks noChangeAspect="1"/>
          </p:cNvPicPr>
          <p:nvPr/>
        </p:nvPicPr>
        <p:blipFill>
          <a:blip r:embed="rId3"/>
          <a:stretch>
            <a:fillRect/>
          </a:stretch>
        </p:blipFill>
        <p:spPr>
          <a:xfrm>
            <a:off x="6170023" y="171814"/>
            <a:ext cx="4076419" cy="1399611"/>
          </a:xfrm>
          <a:prstGeom prst="rect">
            <a:avLst/>
          </a:prstGeom>
        </p:spPr>
      </p:pic>
      <p:sp>
        <p:nvSpPr>
          <p:cNvPr id="9" name="TextBox 8">
            <a:extLst>
              <a:ext uri="{FF2B5EF4-FFF2-40B4-BE49-F238E27FC236}">
                <a16:creationId xmlns:a16="http://schemas.microsoft.com/office/drawing/2014/main" id="{5C7DFE79-10AD-F129-951F-24399223E30F}"/>
              </a:ext>
            </a:extLst>
          </p:cNvPr>
          <p:cNvSpPr txBox="1"/>
          <p:nvPr/>
        </p:nvSpPr>
        <p:spPr>
          <a:xfrm>
            <a:off x="6043643" y="1530399"/>
            <a:ext cx="4589929" cy="215444"/>
          </a:xfrm>
          <a:prstGeom prst="rect">
            <a:avLst/>
          </a:prstGeom>
          <a:noFill/>
        </p:spPr>
        <p:txBody>
          <a:bodyPr wrap="square" rtlCol="0">
            <a:spAutoFit/>
          </a:bodyPr>
          <a:lstStyle/>
          <a:p>
            <a:r>
              <a:rPr lang="en-US" sz="800" dirty="0">
                <a:hlinkClick r:id="rId4"/>
              </a:rPr>
              <a:t>https://www.thetidewaternews.com/2020/05/07/four-environmental-factors-affect-seed-germination/</a:t>
            </a:r>
            <a:endParaRPr lang="en-US" sz="800" dirty="0"/>
          </a:p>
        </p:txBody>
      </p:sp>
      <p:sp>
        <p:nvSpPr>
          <p:cNvPr id="6" name="TextBox 5">
            <a:extLst>
              <a:ext uri="{FF2B5EF4-FFF2-40B4-BE49-F238E27FC236}">
                <a16:creationId xmlns:a16="http://schemas.microsoft.com/office/drawing/2014/main" id="{87A76219-4FE2-8751-1308-5062A456E156}"/>
              </a:ext>
            </a:extLst>
          </p:cNvPr>
          <p:cNvSpPr txBox="1"/>
          <p:nvPr/>
        </p:nvSpPr>
        <p:spPr>
          <a:xfrm>
            <a:off x="66907" y="0"/>
            <a:ext cx="12125093"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KS.16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2171198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F0B096-1DDE-CD34-AF50-53E5604B0E10}"/>
              </a:ext>
            </a:extLst>
          </p:cNvPr>
          <p:cNvSpPr txBox="1"/>
          <p:nvPr/>
        </p:nvSpPr>
        <p:spPr>
          <a:xfrm>
            <a:off x="461554" y="748938"/>
            <a:ext cx="11138263" cy="6124754"/>
          </a:xfrm>
          <a:prstGeom prst="rect">
            <a:avLst/>
          </a:prstGeom>
          <a:noFill/>
        </p:spPr>
        <p:txBody>
          <a:bodyPr wrap="square">
            <a:spAutoFit/>
          </a:bodyPr>
          <a:lstStyle/>
          <a:p>
            <a:r>
              <a:rPr lang="en-US" sz="2400" dirty="0"/>
              <a:t>But wait, there's more.</a:t>
            </a:r>
          </a:p>
          <a:p>
            <a:endParaRPr lang="en-US" sz="1400" dirty="0"/>
          </a:p>
          <a:p>
            <a:r>
              <a:rPr lang="en-US" sz="2400" dirty="0"/>
              <a:t>According to the DDB, </a:t>
            </a:r>
            <a:r>
              <a:rPr lang="zh-CN" altLang="en-US" sz="3200" b="1" dirty="0"/>
              <a:t>因</a:t>
            </a:r>
            <a:r>
              <a:rPr lang="zh-CN" altLang="en-US" sz="2400" dirty="0"/>
              <a:t> </a:t>
            </a:r>
            <a:r>
              <a:rPr lang="en-US" altLang="zh-CN" sz="2400" dirty="0"/>
              <a:t>can also very specifically refer to:</a:t>
            </a:r>
          </a:p>
          <a:p>
            <a:pPr marL="285750" indent="-285750">
              <a:buFont typeface="Arial" panose="020B0604020202020204" pitchFamily="34" charset="0"/>
              <a:buChar char="•"/>
            </a:pPr>
            <a:r>
              <a:rPr lang="en-US" sz="2400" dirty="0"/>
              <a:t>Religious practice. The practice of the bodhisattva based on the arousal of bodhicitta.</a:t>
            </a:r>
          </a:p>
          <a:p>
            <a:pPr marL="285750" indent="-285750">
              <a:buFont typeface="Arial" panose="020B0604020202020204" pitchFamily="34" charset="0"/>
              <a:buChar char="•"/>
            </a:pPr>
            <a:r>
              <a:rPr lang="en-US" sz="2400" dirty="0"/>
              <a:t>The period of bodhisattva practice (which is the </a:t>
            </a:r>
            <a:r>
              <a:rPr lang="en-US" sz="2400" dirty="0" err="1"/>
              <a:t>'cause</a:t>
            </a:r>
            <a:r>
              <a:rPr lang="en-US" sz="2400" dirty="0"/>
              <a:t>' of Buddhahood).</a:t>
            </a:r>
          </a:p>
          <a:p>
            <a:pPr marL="285750" indent="-285750">
              <a:buFont typeface="Arial" panose="020B0604020202020204" pitchFamily="34" charset="0"/>
              <a:buChar char="•"/>
            </a:pPr>
            <a:endParaRPr lang="en-US" sz="2400" dirty="0"/>
          </a:p>
          <a:p>
            <a:r>
              <a:rPr lang="en-US" sz="2400" dirty="0"/>
              <a:t>Often in Buddhism when the subject is "causes and conditions" this is referring to the causes and conditions of </a:t>
            </a:r>
            <a:r>
              <a:rPr lang="en-US" sz="2400" b="1" i="1" dirty="0"/>
              <a:t>suffering</a:t>
            </a:r>
            <a:r>
              <a:rPr lang="en-US" sz="2400" dirty="0"/>
              <a:t>. But it can also refer to the causes and conditions of </a:t>
            </a:r>
            <a:r>
              <a:rPr lang="en-US" sz="2400" b="1" i="1" dirty="0"/>
              <a:t>Buddhahood</a:t>
            </a:r>
            <a:r>
              <a:rPr lang="en-US" sz="2400" dirty="0"/>
              <a:t>.</a:t>
            </a:r>
          </a:p>
          <a:p>
            <a:endParaRPr lang="en-US" sz="2400" dirty="0"/>
          </a:p>
          <a:p>
            <a:r>
              <a:rPr lang="en-US" sz="2400" dirty="0"/>
              <a:t>And just to be clear on the difference between "cause" and "condition":</a:t>
            </a:r>
          </a:p>
          <a:p>
            <a:pPr marL="342900" indent="-342900">
              <a:buFont typeface="Arial" panose="020B0604020202020204" pitchFamily="34" charset="0"/>
              <a:buChar char="•"/>
            </a:pPr>
            <a:r>
              <a:rPr lang="en-US" sz="2400" dirty="0"/>
              <a:t>For a plant, the seed is the </a:t>
            </a:r>
            <a:r>
              <a:rPr lang="en-US" sz="2400" b="1" i="1" dirty="0"/>
              <a:t>cause</a:t>
            </a:r>
            <a:r>
              <a:rPr lang="en-US" sz="2400" dirty="0"/>
              <a:t>.</a:t>
            </a:r>
          </a:p>
          <a:p>
            <a:pPr marL="342900" indent="-342900">
              <a:buFont typeface="Arial" panose="020B0604020202020204" pitchFamily="34" charset="0"/>
              <a:buChar char="•"/>
            </a:pPr>
            <a:r>
              <a:rPr lang="en-US" sz="2400" dirty="0"/>
              <a:t>But without soil, sunlight, and rain, the seed will never grow into a plant. </a:t>
            </a:r>
          </a:p>
          <a:p>
            <a:pPr marL="342900" indent="-342900">
              <a:buFont typeface="Arial" panose="020B0604020202020204" pitchFamily="34" charset="0"/>
              <a:buChar char="•"/>
            </a:pPr>
            <a:r>
              <a:rPr lang="en-US" sz="2400" dirty="0"/>
              <a:t>The seed will only grow under the right </a:t>
            </a:r>
            <a:r>
              <a:rPr lang="en-US" sz="2400" b="1" i="1" dirty="0"/>
              <a:t>conditions</a:t>
            </a:r>
            <a:r>
              <a:rPr lang="en-US" sz="2400" dirty="0"/>
              <a:t>. But even if the right conditions exist, without the seed nothing will grow (this will come up again!!). </a:t>
            </a:r>
          </a:p>
          <a:p>
            <a:pPr marL="342900" indent="-342900">
              <a:buFont typeface="Arial" panose="020B0604020202020204" pitchFamily="34" charset="0"/>
              <a:buChar char="•"/>
            </a:pPr>
            <a:r>
              <a:rPr lang="en-US" sz="2400" b="1" i="1" dirty="0"/>
              <a:t>Karma is complicated.</a:t>
            </a:r>
          </a:p>
        </p:txBody>
      </p:sp>
      <p:sp>
        <p:nvSpPr>
          <p:cNvPr id="4" name="TextBox 3">
            <a:extLst>
              <a:ext uri="{FF2B5EF4-FFF2-40B4-BE49-F238E27FC236}">
                <a16:creationId xmlns:a16="http://schemas.microsoft.com/office/drawing/2014/main" id="{24CDC42D-F306-4933-46D7-C20B1A122503}"/>
              </a:ext>
            </a:extLst>
          </p:cNvPr>
          <p:cNvSpPr txBox="1"/>
          <p:nvPr/>
        </p:nvSpPr>
        <p:spPr>
          <a:xfrm>
            <a:off x="81776" y="107419"/>
            <a:ext cx="12028448"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KS.17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1637659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65E633-EF53-AC6A-0354-687EB6E4F82B}"/>
              </a:ext>
            </a:extLst>
          </p:cNvPr>
          <p:cNvSpPr txBox="1"/>
          <p:nvPr/>
        </p:nvSpPr>
        <p:spPr>
          <a:xfrm>
            <a:off x="226424" y="574765"/>
            <a:ext cx="8865326" cy="6124754"/>
          </a:xfrm>
          <a:prstGeom prst="rect">
            <a:avLst/>
          </a:prstGeom>
          <a:noFill/>
        </p:spPr>
        <p:txBody>
          <a:bodyPr wrap="square" rtlCol="0">
            <a:spAutoFit/>
          </a:bodyPr>
          <a:lstStyle/>
          <a:p>
            <a:r>
              <a:rPr lang="en-US" sz="2400" dirty="0"/>
              <a:t>Buddha nature is the "seed", or "cause" (</a:t>
            </a:r>
            <a:r>
              <a:rPr lang="zh-CN" altLang="en-US" sz="2400" dirty="0"/>
              <a:t>因</a:t>
            </a:r>
            <a:r>
              <a:rPr lang="en-US" altLang="zh-CN" sz="2400" dirty="0"/>
              <a:t>) of Buddhahood. But just as a seed will not grow into a plant unless the conditions are right (soil, sunlight, rain, </a:t>
            </a:r>
            <a:r>
              <a:rPr lang="en-US" altLang="zh-CN" sz="2400" dirty="0" err="1"/>
              <a:t>etc</a:t>
            </a:r>
            <a:r>
              <a:rPr lang="en-US" altLang="zh-CN" sz="2400" dirty="0"/>
              <a:t>), Buddha nature lies dormant until the arousal of Bodhicitta and the taking up of the practices of a Bodhisattva.</a:t>
            </a:r>
          </a:p>
          <a:p>
            <a:endParaRPr lang="en-US" sz="2400" dirty="0"/>
          </a:p>
          <a:p>
            <a:r>
              <a:rPr lang="en-US" sz="2400" dirty="0"/>
              <a:t>Yet again let's turn to the DDB entry for </a:t>
            </a:r>
            <a:r>
              <a:rPr lang="zh-CN" altLang="en-US" sz="3200" b="1" i="0" dirty="0">
                <a:solidFill>
                  <a:srgbClr val="000000"/>
                </a:solidFill>
                <a:effectLst/>
                <a:latin typeface="+mn-ea"/>
              </a:rPr>
              <a:t>緣</a:t>
            </a:r>
            <a:r>
              <a:rPr lang="en-US" sz="2400" dirty="0"/>
              <a:t>:</a:t>
            </a:r>
          </a:p>
          <a:p>
            <a:r>
              <a:rPr lang="en-US" sz="2400" dirty="0"/>
              <a:t>"Indirect cause; secondary cause; associated conditions; causal situation, causal condition (Skt. </a:t>
            </a:r>
            <a:r>
              <a:rPr lang="en-US" sz="2400" dirty="0" err="1"/>
              <a:t>pratyaya</a:t>
            </a:r>
            <a:r>
              <a:rPr lang="en-US" sz="2400" dirty="0"/>
              <a:t>; Tib. </a:t>
            </a:r>
            <a:r>
              <a:rPr lang="en-US" sz="2400" dirty="0" err="1"/>
              <a:t>Rkyen</a:t>
            </a:r>
            <a:r>
              <a:rPr lang="en-US" sz="2400" dirty="0"/>
              <a:t> [</a:t>
            </a:r>
            <a:r>
              <a:rPr lang="en-US" sz="2400" dirty="0" err="1"/>
              <a:t>Jp</a:t>
            </a:r>
            <a:r>
              <a:rPr lang="en-US" sz="2400" dirty="0"/>
              <a:t>: "</a:t>
            </a:r>
            <a:r>
              <a:rPr lang="en-US" sz="2400" dirty="0" err="1"/>
              <a:t>en</a:t>
            </a:r>
            <a:r>
              <a:rPr lang="en-US" sz="2400" dirty="0"/>
              <a:t>"]). All things are subject to the principle of cause and effect, but there are conditions/circumstances that aid the causes that produce an effect, which are called indirect causes. Given the strong attention that Buddhism pays in general to matters of causation, especially as seen in the theory of dependent arising, the matter of associated causes and factors is seen in almost any discussion. Seen in contrast with 因 </a:t>
            </a:r>
            <a:r>
              <a:rPr lang="en-US" sz="2400" dirty="0" err="1"/>
              <a:t>hetu</a:t>
            </a:r>
            <a:r>
              <a:rPr lang="en-US" sz="2400" dirty="0"/>
              <a:t> [</a:t>
            </a:r>
            <a:r>
              <a:rPr lang="en-US" sz="2400" dirty="0" err="1"/>
              <a:t>Jp</a:t>
            </a:r>
            <a:r>
              <a:rPr lang="en-US" sz="2400" dirty="0"/>
              <a:t>: "in"], the direct or fundamental cause. </a:t>
            </a:r>
            <a:r>
              <a:rPr lang="en-US" sz="2400" b="1" dirty="0" err="1"/>
              <a:t>Hetu</a:t>
            </a:r>
            <a:r>
              <a:rPr lang="en-US" sz="2400" b="1" dirty="0"/>
              <a:t> is like a seed, </a:t>
            </a:r>
            <a:r>
              <a:rPr lang="en-US" sz="2400" b="1" dirty="0" err="1"/>
              <a:t>pratyaya</a:t>
            </a:r>
            <a:r>
              <a:rPr lang="en-US" sz="2400" b="1" dirty="0"/>
              <a:t> the soil, rain, sunshine, etc."</a:t>
            </a:r>
          </a:p>
        </p:txBody>
      </p:sp>
      <p:pic>
        <p:nvPicPr>
          <p:cNvPr id="4" name="Picture 3">
            <a:extLst>
              <a:ext uri="{FF2B5EF4-FFF2-40B4-BE49-F238E27FC236}">
                <a16:creationId xmlns:a16="http://schemas.microsoft.com/office/drawing/2014/main" id="{1BA0AF6C-AF3E-9E0D-277A-C836919AF6D7}"/>
              </a:ext>
            </a:extLst>
          </p:cNvPr>
          <p:cNvPicPr>
            <a:picLocks noChangeAspect="1"/>
          </p:cNvPicPr>
          <p:nvPr/>
        </p:nvPicPr>
        <p:blipFill>
          <a:blip r:embed="rId2"/>
          <a:stretch>
            <a:fillRect/>
          </a:stretch>
        </p:blipFill>
        <p:spPr>
          <a:xfrm>
            <a:off x="9455876" y="714794"/>
            <a:ext cx="2396489" cy="5428411"/>
          </a:xfrm>
          <a:prstGeom prst="rect">
            <a:avLst/>
          </a:prstGeom>
        </p:spPr>
      </p:pic>
      <p:sp>
        <p:nvSpPr>
          <p:cNvPr id="5" name="TextBox 4">
            <a:extLst>
              <a:ext uri="{FF2B5EF4-FFF2-40B4-BE49-F238E27FC236}">
                <a16:creationId xmlns:a16="http://schemas.microsoft.com/office/drawing/2014/main" id="{E5E4C8A0-31C8-531B-7923-D87F4DA7915E}"/>
              </a:ext>
            </a:extLst>
          </p:cNvPr>
          <p:cNvSpPr txBox="1"/>
          <p:nvPr/>
        </p:nvSpPr>
        <p:spPr>
          <a:xfrm>
            <a:off x="126380" y="41862"/>
            <a:ext cx="11839196"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KS.18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3160437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E195D-3421-5AB6-0781-C9A5BE43A77A}"/>
              </a:ext>
            </a:extLst>
          </p:cNvPr>
          <p:cNvSpPr txBox="1"/>
          <p:nvPr/>
        </p:nvSpPr>
        <p:spPr>
          <a:xfrm>
            <a:off x="224118" y="875083"/>
            <a:ext cx="11743764" cy="5509200"/>
          </a:xfrm>
          <a:prstGeom prst="rect">
            <a:avLst/>
          </a:prstGeom>
          <a:noFill/>
        </p:spPr>
        <p:txBody>
          <a:bodyPr wrap="square" numCol="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延命十句觀音經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觀世音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南無佛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與佛有因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與佛有緣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佛法僧緣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常樂我淨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朝念觀世音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暮念觀世音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念念從心起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念念不離心</a:t>
            </a:r>
            <a:endParaRPr kumimoji="0" lang="en-US" altLang="zh-TW"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ea typeface="DengXian" panose="02010600030101010101" pitchFamily="2" charset="-122"/>
              </a:rPr>
              <a:t>e</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n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mei</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juk</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kan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gyo</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ze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mu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butsu</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y</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o</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butsu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u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y</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o</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butsu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u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en</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up</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po so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en</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j</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 raku ga jo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c</a:t>
            </a:r>
            <a:r>
              <a:rPr kumimoji="0" lang="nl-NL"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ho nen kan ze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o</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nen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kan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ze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en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nen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ju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shin 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n</a:t>
            </a:r>
            <a:r>
              <a:rPr kumimoji="0" lang="de-DE"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en nen fu ri shin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L</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ong life ten phrase Kannon Sutra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K</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anzeon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H</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omage to Buddha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3200" dirty="0">
                <a:solidFill>
                  <a:prstClr val="black"/>
                </a:solidFill>
                <a:latin typeface="Calibri" panose="020F0502020204030204"/>
                <a:ea typeface="DengXian" panose="02010600030101010101" pitchFamily="2" charset="-122"/>
              </a:rPr>
              <a:t>W</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ith Buddha (I) have causes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W</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ith Buddha (I) have connection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B</a:t>
            </a:r>
            <a:r>
              <a:rPr kumimoji="0" lang="en-US" sz="16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uddha Dharma Sangha connected (to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ternity Bliss Self Purity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M</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orning mindful Kanzeon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ea typeface="DengXian" panose="02010600030101010101" pitchFamily="2" charset="-122"/>
              </a:rPr>
              <a:t>E</a:t>
            </a:r>
            <a:r>
              <a:rPr kumimoji="0" lang="en-US" sz="20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vening</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mindful Kanzeon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M</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indful, mindful from Mind arises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M</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indful, mindful not separate Mind</a:t>
            </a:r>
          </a:p>
        </p:txBody>
      </p:sp>
      <p:sp>
        <p:nvSpPr>
          <p:cNvPr id="3" name="TextBox 2">
            <a:extLst>
              <a:ext uri="{FF2B5EF4-FFF2-40B4-BE49-F238E27FC236}">
                <a16:creationId xmlns:a16="http://schemas.microsoft.com/office/drawing/2014/main" id="{80821A84-9E12-7D35-431F-250CF81137D0}"/>
              </a:ext>
            </a:extLst>
          </p:cNvPr>
          <p:cNvSpPr txBox="1"/>
          <p:nvPr/>
        </p:nvSpPr>
        <p:spPr>
          <a:xfrm>
            <a:off x="163033" y="77972"/>
            <a:ext cx="11743764"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KS.1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3666444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6EA7EC-D485-5347-B09C-8175AEDED8E6}"/>
              </a:ext>
            </a:extLst>
          </p:cNvPr>
          <p:cNvSpPr txBox="1"/>
          <p:nvPr/>
        </p:nvSpPr>
        <p:spPr>
          <a:xfrm>
            <a:off x="268942" y="744071"/>
            <a:ext cx="11483789" cy="5909310"/>
          </a:xfrm>
          <a:prstGeom prst="rect">
            <a:avLst/>
          </a:prstGeom>
          <a:noFill/>
        </p:spPr>
        <p:txBody>
          <a:bodyPr wrap="square" rtlCol="0">
            <a:spAutoFit/>
          </a:bodyPr>
          <a:lstStyle/>
          <a:p>
            <a:r>
              <a:rPr lang="en-US" dirty="0"/>
              <a:t>There are of course a great many English translations of the Kannon Sutra. It is interesting and useful to look at them, but most of them are terrible. Also one can find many different explanations of the meaning of the chant. Again, it is interesting and useful to look at those explanations as well. It's good to see how others have sincerely struggled to translate and explain this chant. We can appreciate and sympathize with their struggles without buying into their interpretations. The most important thing, though, is to realize just how terrible our own interpretations are.</a:t>
            </a:r>
          </a:p>
          <a:p>
            <a:endParaRPr lang="en-US" dirty="0"/>
          </a:p>
          <a:p>
            <a:r>
              <a:rPr lang="en-US" dirty="0"/>
              <a:t>The Dharma Rain Zen Center in Portland, Oregon, has a nice document on their website that you can download as a pdf:</a:t>
            </a:r>
          </a:p>
          <a:p>
            <a:r>
              <a:rPr lang="en-US" dirty="0">
                <a:hlinkClick r:id="rId2"/>
              </a:rPr>
              <a:t>https://dharma-rain.org/wp-content/uploads/2022/04/Enmei-Jukku.pdf</a:t>
            </a:r>
            <a:r>
              <a:rPr lang="en-US" dirty="0"/>
              <a:t>. That document brings together three different explanations of the Sutra, and a dozen different translations.</a:t>
            </a:r>
          </a:p>
          <a:p>
            <a:endParaRPr lang="en-US" dirty="0"/>
          </a:p>
          <a:p>
            <a:r>
              <a:rPr lang="en-US" dirty="0"/>
              <a:t>The three lines we are looking at right now all have to do with the causes and conditions of the Bodhisattva path, which is the path to Buddhahood. The one direct indispensable immediate cause of Buddhahood is universal Buddha nature. Since this Buddha nature pervades the whole universe, it is present everywhere at all times. </a:t>
            </a:r>
          </a:p>
          <a:p>
            <a:endParaRPr lang="en-US" dirty="0"/>
          </a:p>
          <a:p>
            <a:r>
              <a:rPr lang="en-US" dirty="0"/>
              <a:t>But what are the conditions necessary for that seed to grow, that is, for us to actually begin to walk on the Bodhisattva path? Whenever we chant this Sutra, by that very fact we are demonstrating that we already have not only the primary cause, Buddha nature, but also all of the necessary secondary conditions. The more we chant, the stronger those conditions become. </a:t>
            </a:r>
          </a:p>
          <a:p>
            <a:endParaRPr lang="en-US" dirty="0"/>
          </a:p>
          <a:p>
            <a:r>
              <a:rPr lang="zh-CN" altLang="en-US" dirty="0"/>
              <a:t>緣</a:t>
            </a:r>
            <a:r>
              <a:rPr lang="en-US" altLang="zh-CN" dirty="0"/>
              <a:t>, "</a:t>
            </a:r>
            <a:r>
              <a:rPr lang="en-US" altLang="zh-CN" dirty="0" err="1"/>
              <a:t>en</a:t>
            </a:r>
            <a:r>
              <a:rPr lang="en-US" altLang="zh-CN" dirty="0"/>
              <a:t>", is often translated as "affinity". This is useful because it suggests that we can strengthen our "affinity" with Buddha, Dharma, and Sangha. And one way to do that is to chant the Extend Life Ten Phrase Kannon Sutra.</a:t>
            </a:r>
            <a:endParaRPr lang="en-US" dirty="0"/>
          </a:p>
        </p:txBody>
      </p:sp>
      <p:sp>
        <p:nvSpPr>
          <p:cNvPr id="4" name="TextBox 3">
            <a:extLst>
              <a:ext uri="{FF2B5EF4-FFF2-40B4-BE49-F238E27FC236}">
                <a16:creationId xmlns:a16="http://schemas.microsoft.com/office/drawing/2014/main" id="{A7C79544-4954-08C1-AD3A-23B39664098B}"/>
              </a:ext>
            </a:extLst>
          </p:cNvPr>
          <p:cNvSpPr txBox="1"/>
          <p:nvPr/>
        </p:nvSpPr>
        <p:spPr>
          <a:xfrm>
            <a:off x="268942" y="74342"/>
            <a:ext cx="12028449"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KS.19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1774402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AB6E5D-383C-0A32-6585-E3DC77FFD053}"/>
              </a:ext>
            </a:extLst>
          </p:cNvPr>
          <p:cNvSpPr txBox="1"/>
          <p:nvPr/>
        </p:nvSpPr>
        <p:spPr>
          <a:xfrm>
            <a:off x="111513" y="847492"/>
            <a:ext cx="11783122" cy="6155531"/>
          </a:xfrm>
          <a:prstGeom prst="rect">
            <a:avLst/>
          </a:prstGeom>
          <a:noFill/>
        </p:spPr>
        <p:txBody>
          <a:bodyPr wrap="square">
            <a:spAutoFit/>
          </a:bodyPr>
          <a:lstStyle/>
          <a:p>
            <a:r>
              <a:rPr lang="en-US" dirty="0"/>
              <a:t>“At sundown the following day, people packed into the extremely cramped quarters of the room adjacent to </a:t>
            </a:r>
            <a:r>
              <a:rPr lang="en-US" dirty="0" err="1"/>
              <a:t>Yūkichi’s</a:t>
            </a:r>
            <a:r>
              <a:rPr lang="en-US" dirty="0"/>
              <a:t> chambers and began performing the usual one hundred repetitions of the Ten Phrase Kannon Sutra. When they finished, the sliding doors opened and the deity began to speak: ‘Well, well, I am glad to see such a large gathering. This will be the last time I address you. </a:t>
            </a:r>
          </a:p>
          <a:p>
            <a:endParaRPr lang="en-US" sz="800" dirty="0"/>
          </a:p>
          <a:p>
            <a:r>
              <a:rPr lang="en-US" dirty="0"/>
              <a:t>“‘What is to be feared above all else are the eight terrifying hells that await beings in the next existence: the unspeakable suffering of the Great Shrieking Hell, the Hells of the Red Lotus, the Great Red Lotus, the Scorching Heat, and so on. If anyone here were to glimpse even from a great distance the agony victims undergo in one of these hells, it would cause such great distress, such turmoil of mind, that you would immediately start spewing up blood and faint dead away. For this reason, you must devote yourselves assiduously to the Ten Phrase Kannon Sutra. Repeat it over and over.</a:t>
            </a:r>
          </a:p>
          <a:p>
            <a:endParaRPr lang="en-US" sz="800" dirty="0"/>
          </a:p>
          <a:p>
            <a:r>
              <a:rPr lang="en-US" dirty="0"/>
              <a:t>“‘The most important thing you can accomplish during your sojourn on earth is to attain satori—the breakthrough known as </a:t>
            </a:r>
            <a:r>
              <a:rPr lang="en-US" dirty="0" err="1"/>
              <a:t>kenshō</a:t>
            </a:r>
            <a:r>
              <a:rPr lang="en-US" dirty="0"/>
              <a:t>. Unless you do that, it won’t matter how many good deeds you perform because none of them will bring any merit or benefit at all. As useless as painting pictures in the water or cultivating flowers in the air! Even if you practice the most rigorous austerities for twenty or thirty years and experience the incalculable joy of eighteen great </a:t>
            </a:r>
            <a:r>
              <a:rPr lang="en-US" dirty="0" err="1"/>
              <a:t>satoris</a:t>
            </a:r>
            <a:r>
              <a:rPr lang="en-US" dirty="0"/>
              <a:t> and innumerable smaller ones, so long as you lack the </a:t>
            </a:r>
            <a:r>
              <a:rPr lang="en-US" b="1" dirty="0"/>
              <a:t>Bodhi-mind</a:t>
            </a:r>
            <a:r>
              <a:rPr lang="en-US" dirty="0"/>
              <a:t> because you do not encounter a true teacher and learn about the practice that goes on after satori, you will be unable to avoid falling into the horrendous torments of the hellish regions….</a:t>
            </a:r>
          </a:p>
          <a:p>
            <a:endParaRPr lang="en-US" sz="800" dirty="0"/>
          </a:p>
          <a:p>
            <a:r>
              <a:rPr lang="en-US" dirty="0"/>
              <a:t>“‘By </a:t>
            </a:r>
            <a:r>
              <a:rPr lang="en-US" b="1" dirty="0"/>
              <a:t>Bodhi-mind</a:t>
            </a:r>
            <a:r>
              <a:rPr lang="en-US" dirty="0"/>
              <a:t> I mean the mind that undertakes the practice that comes after satori, which consists of proceeding forward and deepening your own enlightenment while at the same time helping those who have been left behind to achieve awakening as well. It is the great and wonderful activity of constantly teaching the Dharma, bringing joy by relieving suffering and rejoicing at the freedom and happiness thus attained, and yet through it all remaining completely unattached. This, it is said, creates </a:t>
            </a:r>
            <a:r>
              <a:rPr lang="en-US" b="1" dirty="0"/>
              <a:t>the causes and conditions for a Buddha-land on earth</a:t>
            </a:r>
            <a:r>
              <a:rPr lang="en-US" dirty="0"/>
              <a:t>; it is the awe-inspiring activity of the Bodhisattva….</a:t>
            </a:r>
          </a:p>
        </p:txBody>
      </p:sp>
      <p:sp>
        <p:nvSpPr>
          <p:cNvPr id="5" name="TextBox 4">
            <a:extLst>
              <a:ext uri="{FF2B5EF4-FFF2-40B4-BE49-F238E27FC236}">
                <a16:creationId xmlns:a16="http://schemas.microsoft.com/office/drawing/2014/main" id="{C3D5ABD7-0AB5-40F6-C957-0A9D3AC2ED1F}"/>
              </a:ext>
            </a:extLst>
          </p:cNvPr>
          <p:cNvSpPr txBox="1"/>
          <p:nvPr/>
        </p:nvSpPr>
        <p:spPr>
          <a:xfrm>
            <a:off x="111513" y="585882"/>
            <a:ext cx="11448585" cy="261610"/>
          </a:xfrm>
          <a:prstGeom prst="rect">
            <a:avLst/>
          </a:prstGeom>
          <a:noFill/>
        </p:spPr>
        <p:txBody>
          <a:bodyPr wrap="square" rtlCol="0">
            <a:spAutoFit/>
          </a:bodyPr>
          <a:lstStyle/>
          <a:p>
            <a:r>
              <a:rPr lang="en-US" sz="1100" b="1" dirty="0"/>
              <a:t>The boy </a:t>
            </a:r>
            <a:r>
              <a:rPr lang="en-US" sz="1100" b="1" dirty="0" err="1"/>
              <a:t>Yūkichi</a:t>
            </a:r>
            <a:r>
              <a:rPr lang="en-US" sz="1100" b="1" dirty="0"/>
              <a:t> remained possessed by the Inari Okami for three days and three nights. Each night a crowd gathered and the deity would deliver a talk. This is from the third and final talk:   </a:t>
            </a:r>
          </a:p>
        </p:txBody>
      </p:sp>
      <p:sp>
        <p:nvSpPr>
          <p:cNvPr id="7" name="TextBox 6">
            <a:extLst>
              <a:ext uri="{FF2B5EF4-FFF2-40B4-BE49-F238E27FC236}">
                <a16:creationId xmlns:a16="http://schemas.microsoft.com/office/drawing/2014/main" id="{AF27021F-F256-AF98-F01B-9219AA36FB88}"/>
              </a:ext>
            </a:extLst>
          </p:cNvPr>
          <p:cNvSpPr txBox="1"/>
          <p:nvPr/>
        </p:nvSpPr>
        <p:spPr>
          <a:xfrm>
            <a:off x="193288" y="0"/>
            <a:ext cx="11998712"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20</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483615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511E7C-F05E-8E77-042D-D1A00CE24153}"/>
              </a:ext>
            </a:extLst>
          </p:cNvPr>
          <p:cNvSpPr txBox="1"/>
          <p:nvPr/>
        </p:nvSpPr>
        <p:spPr>
          <a:xfrm>
            <a:off x="289933" y="490653"/>
            <a:ext cx="11456019" cy="6278642"/>
          </a:xfrm>
          <a:prstGeom prst="rect">
            <a:avLst/>
          </a:prstGeom>
          <a:noFill/>
        </p:spPr>
        <p:txBody>
          <a:bodyPr wrap="square">
            <a:spAutoFit/>
          </a:bodyPr>
          <a:lstStyle/>
          <a:p>
            <a:r>
              <a:rPr lang="en-US" dirty="0"/>
              <a:t>“‘In the fourth chapter of the </a:t>
            </a:r>
            <a:r>
              <a:rPr lang="en-US" dirty="0" err="1"/>
              <a:t>Vimalakirti</a:t>
            </a:r>
            <a:r>
              <a:rPr lang="en-US" dirty="0"/>
              <a:t> Sutra, Layman </a:t>
            </a:r>
            <a:r>
              <a:rPr lang="en-US" dirty="0" err="1"/>
              <a:t>Vimalakirti</a:t>
            </a:r>
            <a:r>
              <a:rPr lang="en-US" dirty="0"/>
              <a:t> says: "It is like one lamp lighting up a hundred thousand lamps. All the darkness becomes brightness, and the brightness is never exhausted. Because a single Bodhisattva arouses in a hundred thousand living beings the </a:t>
            </a:r>
            <a:r>
              <a:rPr lang="en-US" b="1" dirty="0"/>
              <a:t>Bodhi-mind</a:t>
            </a:r>
            <a:r>
              <a:rPr lang="en-US" dirty="0"/>
              <a:t> that seeks supreme, perfect enlightenment, the Bodhisattva-activity of spreading the Dharma is unceasing. That is the meaning of ‘inexhaustible lamp.’ </a:t>
            </a:r>
            <a:r>
              <a:rPr lang="en-US" b="1" dirty="0"/>
              <a:t>It is also the cause and condition for creating a Buddha-land on earth</a:t>
            </a:r>
            <a:r>
              <a:rPr lang="en-US" dirty="0"/>
              <a:t>, and the awe-inspiring activity of the Bodhisattva." </a:t>
            </a:r>
          </a:p>
          <a:p>
            <a:endParaRPr lang="en-US" sz="800" dirty="0"/>
          </a:p>
          <a:p>
            <a:r>
              <a:rPr lang="en-US" dirty="0"/>
              <a:t>“‘The primary objective for superior students engaged in authentic Zen practice must be to become such a lamp. To do that you must arouse a great burning desire, vowing to follow the way with dauntless courage, enduring infinite pain and suffering, grudging neither life nor limb, until you achieve a </a:t>
            </a:r>
            <a:r>
              <a:rPr lang="en-US" dirty="0" err="1"/>
              <a:t>kenshō</a:t>
            </a:r>
            <a:r>
              <a:rPr lang="en-US" dirty="0"/>
              <a:t> of such clarity that you can see it as though you are looking at it in the palm of your hand…..</a:t>
            </a:r>
          </a:p>
          <a:p>
            <a:endParaRPr lang="en-US" sz="800" dirty="0"/>
          </a:p>
          <a:p>
            <a:r>
              <a:rPr lang="en-US" dirty="0"/>
              <a:t>“‘We can say, in describing the inexhaustible lamp, that its wick is the koans, the claws and fangs of the Dharma cave that bring about true and authentic </a:t>
            </a:r>
            <a:r>
              <a:rPr lang="en-US" dirty="0" err="1"/>
              <a:t>kenshō</a:t>
            </a:r>
            <a:r>
              <a:rPr lang="en-US" dirty="0"/>
              <a:t>; that the base on which it stands is a benevolent heart and body that is always unwaveringly firm; that </a:t>
            </a:r>
            <a:r>
              <a:rPr lang="en-US" b="1" dirty="0"/>
              <a:t>its oil is the heart of great compassion that strives to lead sentient beings to liberation</a:t>
            </a:r>
            <a:r>
              <a:rPr lang="en-US" dirty="0"/>
              <a:t>, to eliminate their suffering and bring them happiness; that the flame is the body of great wisdom, whose true aspect is essentially formless and nondual; that its light is the Dharma preaching, boundlessly great, imparted unceasingly with perfect freedom and eloquence to all beings in accordance with their different capacities, even till the end of time.</a:t>
            </a:r>
          </a:p>
          <a:p>
            <a:endParaRPr lang="en-US" sz="800" dirty="0"/>
          </a:p>
          <a:p>
            <a:r>
              <a:rPr lang="en-US" dirty="0"/>
              <a:t>“‘</a:t>
            </a:r>
            <a:r>
              <a:rPr lang="en-US" b="1" dirty="0"/>
              <a:t>Among these, what must be specially valued, and what must be scrupulously replenished, is the oil of great compassion that strives to lead beings to liberation</a:t>
            </a:r>
            <a:r>
              <a:rPr lang="en-US" dirty="0"/>
              <a:t> by preaching the Dharma. There is no </a:t>
            </a:r>
            <a:r>
              <a:rPr lang="en-US" b="1" dirty="0"/>
              <a:t>Bodhi-mind</a:t>
            </a:r>
            <a:r>
              <a:rPr lang="en-US" dirty="0"/>
              <a:t> apart from this. If you were to place a thousand wicks, even ten thousand wicks, on a lamp stand, you would produce light to brilliantly illuminate the four directions. </a:t>
            </a:r>
            <a:r>
              <a:rPr lang="en-US" b="1" dirty="0"/>
              <a:t>But once the oil was exhausted, you wouldn’t need a wind to extinguish them</a:t>
            </a:r>
            <a:r>
              <a:rPr lang="en-US" dirty="0"/>
              <a:t>, they would die out of themselves. Not a flicker of light would be left behind. The oil is the </a:t>
            </a:r>
            <a:r>
              <a:rPr lang="en-US" b="1" dirty="0"/>
              <a:t>Bodhi-mind</a:t>
            </a:r>
            <a:r>
              <a:rPr lang="en-US" dirty="0"/>
              <a:t> of great compassion that liberates sentient beings. Without it they would all fall into the paths of the evil ones when they died."</a:t>
            </a:r>
          </a:p>
        </p:txBody>
      </p:sp>
      <p:sp>
        <p:nvSpPr>
          <p:cNvPr id="5" name="TextBox 4">
            <a:extLst>
              <a:ext uri="{FF2B5EF4-FFF2-40B4-BE49-F238E27FC236}">
                <a16:creationId xmlns:a16="http://schemas.microsoft.com/office/drawing/2014/main" id="{6AE22FCF-68CC-D25E-6587-45D2C98DAD1B}"/>
              </a:ext>
            </a:extLst>
          </p:cNvPr>
          <p:cNvSpPr txBox="1"/>
          <p:nvPr/>
        </p:nvSpPr>
        <p:spPr>
          <a:xfrm>
            <a:off x="215590" y="-42755"/>
            <a:ext cx="11760819"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21</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1817057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4CD834-F200-B892-2E28-853B449BF69C}"/>
              </a:ext>
            </a:extLst>
          </p:cNvPr>
          <p:cNvSpPr txBox="1"/>
          <p:nvPr/>
        </p:nvSpPr>
        <p:spPr>
          <a:xfrm>
            <a:off x="200297" y="740230"/>
            <a:ext cx="7479176" cy="5632311"/>
          </a:xfrm>
          <a:prstGeom prst="rect">
            <a:avLst/>
          </a:prstGeom>
          <a:noFill/>
        </p:spPr>
        <p:txBody>
          <a:bodyPr wrap="square">
            <a:spAutoFit/>
          </a:bodyPr>
          <a:lstStyle/>
          <a:p>
            <a:r>
              <a:rPr lang="en-US" dirty="0"/>
              <a:t>"The origin of this scripture lies with the story about a person being saved from imprisonment and impending execution by chanting this very sutra revealed by Kuan-yin. The miracle moved 'King Kao,' who pardoned the prisoner and spread the sutra. But who was this unfortunate prisoner and who was this King Kao? Buddhist chronicles and secular histories suggest three different candidates for the hero of the story: Wang </a:t>
            </a:r>
            <a:r>
              <a:rPr lang="en-US" dirty="0" err="1"/>
              <a:t>Hsüan-mo</a:t>
            </a:r>
            <a:r>
              <a:rPr lang="en-US" dirty="0"/>
              <a:t> (388–468), Lu Ching-</a:t>
            </a:r>
            <a:r>
              <a:rPr lang="en-US" dirty="0" err="1"/>
              <a:t>yü</a:t>
            </a:r>
            <a:r>
              <a:rPr lang="en-US" dirty="0"/>
              <a:t> (d. 542), and Sun Ching-</a:t>
            </a:r>
            <a:r>
              <a:rPr lang="en-US" dirty="0" err="1"/>
              <a:t>te</a:t>
            </a:r>
            <a:r>
              <a:rPr lang="en-US" dirty="0"/>
              <a:t>, who also lived in the sixth century. King Kao, on the other hand, could be no other than Kao Huan (496–547), the powerful prime minister of the Eastern Wei and the titular founder of the Northern Ch'i." [Chün-fang </a:t>
            </a:r>
            <a:r>
              <a:rPr lang="en-US" dirty="0" err="1"/>
              <a:t>Yü</a:t>
            </a:r>
            <a:r>
              <a:rPr lang="en-US" dirty="0"/>
              <a:t>, p. 111]</a:t>
            </a:r>
          </a:p>
          <a:p>
            <a:endParaRPr lang="en-US" dirty="0"/>
          </a:p>
          <a:p>
            <a:r>
              <a:rPr lang="en-US" dirty="0"/>
              <a:t>But what scripture is Chün-fang </a:t>
            </a:r>
            <a:r>
              <a:rPr lang="en-US" dirty="0" err="1"/>
              <a:t>Yü</a:t>
            </a:r>
            <a:r>
              <a:rPr lang="en-US" dirty="0"/>
              <a:t> talking about? It may or may not be the </a:t>
            </a:r>
            <a:r>
              <a:rPr lang="en-US" b="1" i="1" dirty="0"/>
              <a:t>Extend Life Ten Phrase Kannon Sutra</a:t>
            </a:r>
            <a:r>
              <a:rPr lang="en-US" dirty="0"/>
              <a:t>. Why is that? Well, she is specifically talking about the </a:t>
            </a:r>
            <a:r>
              <a:rPr lang="en-US" b="1" i="1" dirty="0"/>
              <a:t>King Kao's Kuan-shih-yin Sutra</a:t>
            </a:r>
            <a:r>
              <a:rPr lang="en-US" dirty="0"/>
              <a:t>. Is that the same scripture? In the form that it is currently known in China it is certainly different. But has this always been the case? What, if anything, is the historical relationship between the "Ten Phrase" Sutra and the much longer "King Kao's" Sutra? This is made more complicated by the fact that both Sutras have multiple names, and both of them are sometimes simply referred to as the "Kuan Yin Sutra", which is also the name commonly given to the 25</a:t>
            </a:r>
            <a:r>
              <a:rPr lang="en-US" baseline="30000" dirty="0"/>
              <a:t>th</a:t>
            </a:r>
            <a:r>
              <a:rPr lang="en-US" dirty="0"/>
              <a:t> chapter of the Lotus Sutra.</a:t>
            </a:r>
          </a:p>
        </p:txBody>
      </p:sp>
      <p:sp>
        <p:nvSpPr>
          <p:cNvPr id="4" name="TextBox 3">
            <a:extLst>
              <a:ext uri="{FF2B5EF4-FFF2-40B4-BE49-F238E27FC236}">
                <a16:creationId xmlns:a16="http://schemas.microsoft.com/office/drawing/2014/main" id="{6338E0CA-3E3F-44BE-D902-9AD7351A8EFA}"/>
              </a:ext>
            </a:extLst>
          </p:cNvPr>
          <p:cNvSpPr txBox="1"/>
          <p:nvPr/>
        </p:nvSpPr>
        <p:spPr>
          <a:xfrm>
            <a:off x="200297" y="96644"/>
            <a:ext cx="11835586"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22</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pic>
        <p:nvPicPr>
          <p:cNvPr id="5" name="Picture 4">
            <a:extLst>
              <a:ext uri="{FF2B5EF4-FFF2-40B4-BE49-F238E27FC236}">
                <a16:creationId xmlns:a16="http://schemas.microsoft.com/office/drawing/2014/main" id="{4D3FC1D1-F003-0312-8FF2-733BB4FE72F2}"/>
              </a:ext>
            </a:extLst>
          </p:cNvPr>
          <p:cNvPicPr>
            <a:picLocks noChangeAspect="1"/>
          </p:cNvPicPr>
          <p:nvPr/>
        </p:nvPicPr>
        <p:blipFill>
          <a:blip r:embed="rId2"/>
          <a:stretch>
            <a:fillRect/>
          </a:stretch>
        </p:blipFill>
        <p:spPr>
          <a:xfrm>
            <a:off x="8280013" y="740230"/>
            <a:ext cx="3333750" cy="5000625"/>
          </a:xfrm>
          <a:prstGeom prst="rect">
            <a:avLst/>
          </a:prstGeom>
        </p:spPr>
      </p:pic>
      <p:sp>
        <p:nvSpPr>
          <p:cNvPr id="6" name="TextBox 5">
            <a:extLst>
              <a:ext uri="{FF2B5EF4-FFF2-40B4-BE49-F238E27FC236}">
                <a16:creationId xmlns:a16="http://schemas.microsoft.com/office/drawing/2014/main" id="{7939DF32-6E6F-3573-FBD2-F976AE49AEE8}"/>
              </a:ext>
            </a:extLst>
          </p:cNvPr>
          <p:cNvSpPr txBox="1"/>
          <p:nvPr/>
        </p:nvSpPr>
        <p:spPr>
          <a:xfrm>
            <a:off x="7839308" y="5794604"/>
            <a:ext cx="4215160" cy="646331"/>
          </a:xfrm>
          <a:prstGeom prst="rect">
            <a:avLst/>
          </a:prstGeom>
          <a:noFill/>
        </p:spPr>
        <p:txBody>
          <a:bodyPr wrap="square" rtlCol="0">
            <a:spAutoFit/>
          </a:bodyPr>
          <a:lstStyle/>
          <a:p>
            <a:pPr algn="ctr"/>
            <a:r>
              <a:rPr lang="en-US" sz="1200" dirty="0"/>
              <a:t>Kuan-yin: The Chinese Transformation of </a:t>
            </a:r>
            <a:r>
              <a:rPr lang="en-US" sz="1200" dirty="0" err="1"/>
              <a:t>Avalokitesvara</a:t>
            </a:r>
            <a:endParaRPr lang="en-US" sz="1200" dirty="0"/>
          </a:p>
          <a:p>
            <a:pPr algn="ctr"/>
            <a:r>
              <a:rPr lang="en-US" sz="1200" dirty="0"/>
              <a:t>By Chün-fang </a:t>
            </a:r>
            <a:r>
              <a:rPr lang="en-US" sz="1200" dirty="0" err="1"/>
              <a:t>Yü</a:t>
            </a:r>
            <a:endParaRPr lang="en-US" sz="1200" dirty="0"/>
          </a:p>
          <a:p>
            <a:pPr algn="ctr"/>
            <a:r>
              <a:rPr lang="en-US" sz="1200" dirty="0">
                <a:hlinkClick r:id="rId3"/>
              </a:rPr>
              <a:t>https://cup.columbia.edu/book/kuan-yin/9780231120296</a:t>
            </a:r>
            <a:endParaRPr lang="en-US" sz="1200" dirty="0"/>
          </a:p>
        </p:txBody>
      </p:sp>
    </p:spTree>
    <p:extLst>
      <p:ext uri="{BB962C8B-B14F-4D97-AF65-F5344CB8AC3E}">
        <p14:creationId xmlns:p14="http://schemas.microsoft.com/office/powerpoint/2010/main" val="1620200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AFA8D4-3666-6615-E74E-8ADA0C2C019E}"/>
              </a:ext>
            </a:extLst>
          </p:cNvPr>
          <p:cNvSpPr txBox="1"/>
          <p:nvPr/>
        </p:nvSpPr>
        <p:spPr>
          <a:xfrm>
            <a:off x="185853" y="698809"/>
            <a:ext cx="11612137" cy="59093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One fairly early source directly links the "Ten Phrase" Sutra with the story of </a:t>
            </a:r>
            <a:r>
              <a:rPr lang="en-US" dirty="0">
                <a:solidFill>
                  <a:prstClr val="black"/>
                </a:solidFill>
                <a:latin typeface="Calibri" panose="020F0502020204030204"/>
              </a:rPr>
              <a:t>a condemned prisoner who is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miraculously saved from execution. That source is the "Extended Record of the T'ai-p'ing Era" which was completed in 983 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"[Wang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dreamt of a person telling him that if he recites the Kuan-yin Sutra a thousand times, he can escape from this disaster. Wang answered that he might lose his life at any moment, how could he find enough time to do that? The person then taught him to chant ten sentences which are: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'Kuan-shih-yin, Adoration of the Buddha, there is a cause linking me with the Buddha, there is a condition linking me with the Buddha, Buddha and Dharma are mutually linked;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eternity, bliss, true-self, and purity; I call Kuan-shih-yin in the morning, I call Kuan-shih-yin in the evening, each call comes from the mind, Buddha-invocation is not separate from the mind.'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When Wang woke up, he chanted it a thousand times. When he was about to be executed, General Shen Ch’ing-</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chih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remonstrated with the throne and Wang was pardoned." [Chün-fang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Yü</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 114]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the above version of the story, the prisoner in question is identified as Wang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Hsüan-mo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(388–468). But as previously noted, there are at least two other versions of this story with different protagonists: Lu Ching-</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yü</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 542), and Sun Ching-</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(6</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century). </a:t>
            </a:r>
            <a:r>
              <a:rPr lang="en-US" dirty="0">
                <a:solidFill>
                  <a:prstClr val="black"/>
                </a:solidFill>
                <a:latin typeface="Calibri" panose="020F0502020204030204"/>
              </a:rPr>
              <a:t>You might recall that w</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Hakuin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(1686-1769) referred to what he considered to be the historical origins of the Ten Phrase chant, he named the prisoner as Sun Ching-</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(see slide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hlinkClick r:id="rId2" action="ppaction://hlinksldjump"/>
              </a:rPr>
              <a:t>KS.7</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dirty="0">
                <a:solidFill>
                  <a:prstClr val="black"/>
                </a:solidFill>
                <a:latin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While the "Extended Record of the T'ai-p'ing Era" very helpfully provides us with the entire text of the chant in question, it does not identify this as the "King Kao's Kuan-shih-yin" chant. However, the "King Kao" chant does contain the first six of the "Ten Phrases" (more or less). Also, a later source (see next slide) does explicitly state that the "Ten Phrase" Sutra is the original form of what later became known as "King Kao's" Sutra.</a:t>
            </a:r>
          </a:p>
        </p:txBody>
      </p:sp>
      <p:sp>
        <p:nvSpPr>
          <p:cNvPr id="5" name="TextBox 4">
            <a:extLst>
              <a:ext uri="{FF2B5EF4-FFF2-40B4-BE49-F238E27FC236}">
                <a16:creationId xmlns:a16="http://schemas.microsoft.com/office/drawing/2014/main" id="{8EBE383F-0534-B73F-CFC6-25C25DC63F68}"/>
              </a:ext>
            </a:extLst>
          </p:cNvPr>
          <p:cNvSpPr txBox="1"/>
          <p:nvPr/>
        </p:nvSpPr>
        <p:spPr>
          <a:xfrm>
            <a:off x="185853" y="104078"/>
            <a:ext cx="11924371"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23</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901940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90FCE-284C-7486-DC93-7EB4F498F274}"/>
              </a:ext>
            </a:extLst>
          </p:cNvPr>
          <p:cNvSpPr txBox="1"/>
          <p:nvPr/>
        </p:nvSpPr>
        <p:spPr>
          <a:xfrm>
            <a:off x="200721" y="520390"/>
            <a:ext cx="11448585" cy="4801314"/>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66204732-E083-2643-7627-3A531B832A09}"/>
              </a:ext>
            </a:extLst>
          </p:cNvPr>
          <p:cNvSpPr txBox="1"/>
          <p:nvPr/>
        </p:nvSpPr>
        <p:spPr>
          <a:xfrm>
            <a:off x="327102" y="520390"/>
            <a:ext cx="11322204" cy="6463308"/>
          </a:xfrm>
          <a:prstGeom prst="rect">
            <a:avLst/>
          </a:prstGeom>
          <a:noFill/>
        </p:spPr>
        <p:txBody>
          <a:bodyPr wrap="square" rtlCol="0">
            <a:spAutoFit/>
          </a:bodyPr>
          <a:lstStyle/>
          <a:p>
            <a:r>
              <a:rPr lang="en-US" dirty="0">
                <a:solidFill>
                  <a:srgbClr val="000000"/>
                </a:solidFill>
                <a:effectLst/>
              </a:rPr>
              <a:t>The </a:t>
            </a:r>
            <a:r>
              <a:rPr lang="en-US" b="1" i="1" dirty="0">
                <a:solidFill>
                  <a:srgbClr val="000000"/>
                </a:solidFill>
                <a:effectLst/>
              </a:rPr>
              <a:t>Record of the Lineage of the Buddha and the Patriarchs</a:t>
            </a:r>
            <a:r>
              <a:rPr lang="en-US" dirty="0">
                <a:solidFill>
                  <a:srgbClr val="000000"/>
                </a:solidFill>
                <a:latin typeface="DengXian" panose="02010600030101010101" pitchFamily="2" charset="-122"/>
                <a:ea typeface="DengXian" panose="02010600030101010101" pitchFamily="2" charset="-122"/>
              </a:rPr>
              <a:t> [</a:t>
            </a:r>
            <a:r>
              <a:rPr lang="zh-CN" altLang="en-US" b="0" i="0" dirty="0">
                <a:solidFill>
                  <a:srgbClr val="000000"/>
                </a:solidFill>
                <a:effectLst/>
                <a:latin typeface="+mn-ea"/>
              </a:rPr>
              <a:t>佛祖統紀</a:t>
            </a:r>
            <a:r>
              <a:rPr lang="en-US" altLang="zh-CN" b="0" i="0" dirty="0">
                <a:solidFill>
                  <a:srgbClr val="000000"/>
                </a:solidFill>
                <a:effectLst/>
                <a:latin typeface="+mn-ea"/>
              </a:rPr>
              <a:t>] </a:t>
            </a:r>
            <a:r>
              <a:rPr lang="en-US" altLang="zh-CN" b="0" i="0" dirty="0">
                <a:solidFill>
                  <a:srgbClr val="000000"/>
                </a:solidFill>
                <a:effectLst/>
              </a:rPr>
              <a:t>(</a:t>
            </a:r>
            <a:r>
              <a:rPr lang="en-US" altLang="zh-CN" dirty="0" err="1">
                <a:solidFill>
                  <a:srgbClr val="000000"/>
                </a:solidFill>
              </a:rPr>
              <a:t>f</a:t>
            </a:r>
            <a:r>
              <a:rPr lang="en-US" b="0" i="0" dirty="0" err="1">
                <a:solidFill>
                  <a:srgbClr val="000000"/>
                </a:solidFill>
                <a:effectLst/>
              </a:rPr>
              <a:t>ózǔ</a:t>
            </a:r>
            <a:r>
              <a:rPr lang="en-US" b="0" i="0" dirty="0">
                <a:solidFill>
                  <a:srgbClr val="000000"/>
                </a:solidFill>
                <a:effectLst/>
              </a:rPr>
              <a:t> </a:t>
            </a:r>
            <a:r>
              <a:rPr lang="en-US" b="0" i="0" dirty="0" err="1">
                <a:solidFill>
                  <a:srgbClr val="000000"/>
                </a:solidFill>
                <a:effectLst/>
              </a:rPr>
              <a:t>tǒngjì</a:t>
            </a:r>
            <a:r>
              <a:rPr lang="en-US" b="0" i="0" dirty="0">
                <a:solidFill>
                  <a:srgbClr val="000000"/>
                </a:solidFill>
                <a:effectLst/>
              </a:rPr>
              <a:t>) compiled in 1269 by the T’ien-</a:t>
            </a:r>
            <a:r>
              <a:rPr lang="en-US" b="0" i="0" dirty="0" err="1">
                <a:solidFill>
                  <a:srgbClr val="000000"/>
                </a:solidFill>
                <a:effectLst/>
              </a:rPr>
              <a:t>t’ai</a:t>
            </a:r>
            <a:r>
              <a:rPr lang="en-US" b="0" i="0" dirty="0">
                <a:solidFill>
                  <a:srgbClr val="000000"/>
                </a:solidFill>
                <a:effectLst/>
              </a:rPr>
              <a:t> priest </a:t>
            </a:r>
            <a:r>
              <a:rPr lang="en-US" b="0" i="0" dirty="0" err="1">
                <a:solidFill>
                  <a:srgbClr val="000000"/>
                </a:solidFill>
                <a:effectLst/>
              </a:rPr>
              <a:t>Chih-p’an</a:t>
            </a:r>
            <a:r>
              <a:rPr lang="en-US" b="0" i="0" dirty="0">
                <a:solidFill>
                  <a:srgbClr val="000000"/>
                </a:solidFill>
                <a:effectLst/>
              </a:rPr>
              <a:t>, explicitly states that the "Ten Phrase" Sutra was the original form of the "King Kao" Sutra:</a:t>
            </a:r>
          </a:p>
          <a:p>
            <a:endParaRPr lang="en-US" sz="1200" dirty="0">
              <a:solidFill>
                <a:srgbClr val="000000"/>
              </a:solidFill>
            </a:endParaRPr>
          </a:p>
          <a:p>
            <a:r>
              <a:rPr lang="en-US" sz="1800" b="0" i="0" dirty="0">
                <a:solidFill>
                  <a:srgbClr val="000000"/>
                </a:solidFill>
                <a:effectLst/>
                <a:latin typeface="Minion-Regular"/>
              </a:rPr>
              <a:t>"The s</a:t>
            </a:r>
            <a:r>
              <a:rPr lang="en-US" sz="1800" b="0" i="0" dirty="0">
                <a:solidFill>
                  <a:srgbClr val="000000"/>
                </a:solidFill>
                <a:effectLst/>
                <a:latin typeface="Accmin"/>
              </a:rPr>
              <a:t>u</a:t>
            </a:r>
            <a:r>
              <a:rPr lang="en-US" sz="1800" b="0" i="0" dirty="0">
                <a:solidFill>
                  <a:srgbClr val="000000"/>
                </a:solidFill>
                <a:effectLst/>
                <a:latin typeface="Minion-Regular"/>
              </a:rPr>
              <a:t>tra has only ten sentences. It was no other than the one transmitted to </a:t>
            </a:r>
            <a:r>
              <a:rPr lang="en-US" sz="1800" b="1" i="0" dirty="0">
                <a:solidFill>
                  <a:srgbClr val="000000"/>
                </a:solidFill>
                <a:effectLst/>
                <a:latin typeface="Minion-Regular"/>
              </a:rPr>
              <a:t>Wang </a:t>
            </a:r>
            <a:r>
              <a:rPr lang="en-US" sz="1800" b="1" i="0" dirty="0" err="1">
                <a:solidFill>
                  <a:srgbClr val="000000"/>
                </a:solidFill>
                <a:effectLst/>
                <a:latin typeface="Minion-Regular"/>
              </a:rPr>
              <a:t>Hsüan-mo</a:t>
            </a:r>
            <a:r>
              <a:rPr lang="en-US" sz="1800" b="1" i="0" dirty="0">
                <a:solidFill>
                  <a:srgbClr val="000000"/>
                </a:solidFill>
                <a:effectLst/>
                <a:latin typeface="Minion-Regular"/>
              </a:rPr>
              <a:t> </a:t>
            </a:r>
            <a:r>
              <a:rPr lang="en-US" sz="1800" b="0" i="0" dirty="0">
                <a:solidFill>
                  <a:srgbClr val="000000"/>
                </a:solidFill>
                <a:effectLst/>
                <a:latin typeface="Minion-Regular"/>
              </a:rPr>
              <a:t>of the Sung dynasty (</a:t>
            </a:r>
            <a:r>
              <a:rPr lang="en-US" sz="1800" b="0" i="0" dirty="0">
                <a:solidFill>
                  <a:srgbClr val="000000"/>
                </a:solidFill>
                <a:effectLst/>
                <a:latin typeface="Minion-RegularSC"/>
              </a:rPr>
              <a:t>424</a:t>
            </a:r>
            <a:r>
              <a:rPr lang="en-US" sz="1800" b="0" i="0" dirty="0">
                <a:solidFill>
                  <a:srgbClr val="000000"/>
                </a:solidFill>
                <a:effectLst/>
                <a:latin typeface="Minion-Regular"/>
              </a:rPr>
              <a:t>–</a:t>
            </a:r>
            <a:r>
              <a:rPr lang="en-US" sz="1800" b="0" i="0" dirty="0">
                <a:solidFill>
                  <a:srgbClr val="000000"/>
                </a:solidFill>
                <a:effectLst/>
                <a:latin typeface="Minion-RegularSC"/>
              </a:rPr>
              <a:t>479</a:t>
            </a:r>
            <a:r>
              <a:rPr lang="en-US" sz="1800" b="0" i="0" dirty="0">
                <a:solidFill>
                  <a:srgbClr val="000000"/>
                </a:solidFill>
                <a:effectLst/>
                <a:latin typeface="Minion-Regular"/>
              </a:rPr>
              <a:t>) and the one recited by </a:t>
            </a:r>
            <a:r>
              <a:rPr lang="en-US" sz="1800" b="1" i="0" dirty="0">
                <a:solidFill>
                  <a:srgbClr val="000000"/>
                </a:solidFill>
                <a:effectLst/>
                <a:latin typeface="Minion-Regular"/>
              </a:rPr>
              <a:t>Sung Ching-</a:t>
            </a:r>
            <a:r>
              <a:rPr lang="en-US" sz="1800" b="1" i="0" dirty="0" err="1">
                <a:solidFill>
                  <a:srgbClr val="000000"/>
                </a:solidFill>
                <a:effectLst/>
                <a:latin typeface="Minion-Regular"/>
              </a:rPr>
              <a:t>te</a:t>
            </a:r>
            <a:r>
              <a:rPr lang="en-US" sz="1800" b="1" i="0" dirty="0">
                <a:solidFill>
                  <a:srgbClr val="000000"/>
                </a:solidFill>
                <a:effectLst/>
                <a:latin typeface="Minion-Regular"/>
              </a:rPr>
              <a:t> </a:t>
            </a:r>
            <a:r>
              <a:rPr lang="en-US" sz="1800" b="0" i="0" dirty="0">
                <a:solidFill>
                  <a:srgbClr val="000000"/>
                </a:solidFill>
                <a:effectLst/>
                <a:latin typeface="Minion-Regular"/>
              </a:rPr>
              <a:t>which is being printed today in the marketplace. But people</a:t>
            </a:r>
            <a:br>
              <a:rPr lang="en-US" sz="1800" b="0" i="0" dirty="0">
                <a:solidFill>
                  <a:srgbClr val="000000"/>
                </a:solidFill>
                <a:effectLst/>
                <a:latin typeface="Minion-Regular"/>
              </a:rPr>
            </a:br>
            <a:r>
              <a:rPr lang="en-US" sz="1800" b="0" i="0" dirty="0">
                <a:solidFill>
                  <a:srgbClr val="000000"/>
                </a:solidFill>
                <a:effectLst/>
                <a:latin typeface="Minion-Regular"/>
              </a:rPr>
              <a:t>in later generations have expanded it capriciously so that its phraseology has become vulgar and uneven, causing knowledgeable people to doubt its authenticity. In our dynasty, during the Chia-</a:t>
            </a:r>
            <a:r>
              <a:rPr lang="en-US" sz="1800" b="0" i="0" dirty="0" err="1">
                <a:solidFill>
                  <a:srgbClr val="000000"/>
                </a:solidFill>
                <a:effectLst/>
                <a:latin typeface="Minion-Regular"/>
              </a:rPr>
              <a:t>yu</a:t>
            </a:r>
            <a:r>
              <a:rPr lang="en-US" sz="1800" b="0" i="0" dirty="0">
                <a:solidFill>
                  <a:srgbClr val="000000"/>
                </a:solidFill>
                <a:effectLst/>
                <a:latin typeface="Minion-Regular"/>
              </a:rPr>
              <a:t> era (</a:t>
            </a:r>
            <a:r>
              <a:rPr lang="en-US" sz="1800" b="0" i="0" dirty="0">
                <a:solidFill>
                  <a:srgbClr val="000000"/>
                </a:solidFill>
                <a:effectLst/>
                <a:latin typeface="Minion-RegularSC"/>
              </a:rPr>
              <a:t>1056</a:t>
            </a:r>
            <a:r>
              <a:rPr lang="en-US" sz="1800" b="0" i="0" dirty="0">
                <a:solidFill>
                  <a:srgbClr val="000000"/>
                </a:solidFill>
                <a:effectLst/>
                <a:latin typeface="Minion-Regular"/>
              </a:rPr>
              <a:t>–</a:t>
            </a:r>
            <a:r>
              <a:rPr lang="en-US" sz="1800" b="0" i="0" dirty="0">
                <a:solidFill>
                  <a:srgbClr val="000000"/>
                </a:solidFill>
                <a:effectLst/>
                <a:latin typeface="Minion-RegularSC"/>
              </a:rPr>
              <a:t>63</a:t>
            </a:r>
            <a:r>
              <a:rPr lang="en-US" sz="1800" b="0" i="0" dirty="0">
                <a:solidFill>
                  <a:srgbClr val="000000"/>
                </a:solidFill>
                <a:effectLst/>
                <a:latin typeface="Minion-Regular"/>
              </a:rPr>
              <a:t>) Lung </a:t>
            </a:r>
            <a:r>
              <a:rPr lang="en-US" sz="1800" b="0" i="0" dirty="0" err="1">
                <a:solidFill>
                  <a:srgbClr val="000000"/>
                </a:solidFill>
                <a:effectLst/>
                <a:latin typeface="Minion-Regular"/>
              </a:rPr>
              <a:t>Hsüehmei's</a:t>
            </a:r>
            <a:r>
              <a:rPr lang="en-US" sz="1800" b="0" i="0" dirty="0">
                <a:solidFill>
                  <a:srgbClr val="000000"/>
                </a:solidFill>
                <a:effectLst/>
                <a:latin typeface="Minion-Regular"/>
              </a:rPr>
              <a:t> wife lost her eyesight. She was advised to pray at the Upper T'ien-chu Monastery. One night she dreamt that a person in white taught her to chant the "Kuan-yin S</a:t>
            </a:r>
            <a:r>
              <a:rPr lang="en-US" sz="1800" b="0" i="0" dirty="0">
                <a:solidFill>
                  <a:srgbClr val="000000"/>
                </a:solidFill>
                <a:effectLst/>
                <a:latin typeface="Accmin"/>
              </a:rPr>
              <a:t>u</a:t>
            </a:r>
            <a:r>
              <a:rPr lang="en-US" sz="1800" b="0" i="0" dirty="0">
                <a:solidFill>
                  <a:srgbClr val="000000"/>
                </a:solidFill>
                <a:effectLst/>
                <a:latin typeface="Minion-Regular"/>
              </a:rPr>
              <a:t>tra in Ten Sentences." She chanted it without ceasing and</a:t>
            </a:r>
            <a:r>
              <a:rPr lang="en-US" dirty="0"/>
              <a:t> recovered her sight in both eyes. Mr. Chao of Ch'ing-</a:t>
            </a:r>
            <a:r>
              <a:rPr lang="en-US" dirty="0" err="1"/>
              <a:t>hsien</a:t>
            </a:r>
            <a:r>
              <a:rPr lang="en-US" dirty="0"/>
              <a:t> wrote about it and published it. Kuan-yin taught this extremely succinct text to save people from great danger, and from those ancient times until now there have been three miraculous responses. Do we dare not to believe it?"  [quoted by Chün-fang </a:t>
            </a:r>
            <a:r>
              <a:rPr lang="en-US" dirty="0" err="1"/>
              <a:t>Yü</a:t>
            </a:r>
            <a:r>
              <a:rPr lang="en-US" dirty="0"/>
              <a:t> on p. 115]</a:t>
            </a:r>
            <a:br>
              <a:rPr lang="en-US" dirty="0"/>
            </a:br>
            <a:endParaRPr lang="en-US" sz="1200" dirty="0"/>
          </a:p>
          <a:p>
            <a:r>
              <a:rPr lang="en-US" dirty="0"/>
              <a:t>This sounds very nice and neat, but the similarities between the two texts is really not that great (see next slide). In an endnote Chün-fang </a:t>
            </a:r>
            <a:r>
              <a:rPr lang="en-US" dirty="0" err="1"/>
              <a:t>Yü</a:t>
            </a:r>
            <a:r>
              <a:rPr lang="en-US" dirty="0"/>
              <a:t> directly addresses the issue of the last four phrases, and states "The last four phrases are similar to some found in a Tun-</a:t>
            </a:r>
            <a:r>
              <a:rPr lang="en-US" dirty="0" err="1"/>
              <a:t>huang</a:t>
            </a:r>
            <a:r>
              <a:rPr lang="en-US" dirty="0"/>
              <a:t> sutra known as </a:t>
            </a:r>
            <a:r>
              <a:rPr lang="en-US" i="1" dirty="0"/>
              <a:t>Chiu-</a:t>
            </a:r>
            <a:r>
              <a:rPr lang="en-US" i="1" dirty="0" err="1"/>
              <a:t>k'u</a:t>
            </a:r>
            <a:r>
              <a:rPr lang="en-US" i="1" dirty="0"/>
              <a:t> Kuan-shih-yin ching </a:t>
            </a:r>
            <a:r>
              <a:rPr lang="en-US" dirty="0"/>
              <a:t>(S 4456), which is also known as a variant name for </a:t>
            </a:r>
            <a:r>
              <a:rPr lang="en-US" i="1" dirty="0"/>
              <a:t>Kao Wang Kuan-shih-yin ching</a:t>
            </a:r>
            <a:r>
              <a:rPr lang="en-US" dirty="0"/>
              <a:t>. It contains the following phrases: </a:t>
            </a:r>
            <a:r>
              <a:rPr lang="en-US" b="1" dirty="0"/>
              <a:t>'I chant (or think) </a:t>
            </a:r>
            <a:r>
              <a:rPr lang="en-US" b="1" dirty="0" err="1"/>
              <a:t>Kuanshih</a:t>
            </a:r>
            <a:r>
              <a:rPr lang="en-US" b="1" dirty="0"/>
              <a:t>-yin in the morning, I chant Kuan-shih-yin in the evening, I chant Kuan-shih-yin while sitting, I chant Kuan-shih-yin while walking, each chanting (or thought) gives rise to another chanting, Buddha-invocation does not depart from the mind.' </a:t>
            </a:r>
            <a:r>
              <a:rPr lang="en-US" dirty="0"/>
              <a:t>Makita suggested late </a:t>
            </a:r>
            <a:r>
              <a:rPr lang="en-US" dirty="0" err="1"/>
              <a:t>T'ang</a:t>
            </a:r>
            <a:r>
              <a:rPr lang="en-US" dirty="0"/>
              <a:t> or the eighth century as the date this sutra was composed in </a:t>
            </a:r>
            <a:r>
              <a:rPr lang="en-US" dirty="0" err="1"/>
              <a:t>Gikyo</a:t>
            </a:r>
            <a:r>
              <a:rPr lang="en-US" dirty="0"/>
              <a:t> </a:t>
            </a:r>
            <a:r>
              <a:rPr lang="en-US" dirty="0" err="1"/>
              <a:t>kenkyu</a:t>
            </a:r>
            <a:r>
              <a:rPr lang="en-US" dirty="0"/>
              <a:t> (1976:69). The so-called 'Kuan-yin Sutra in Ten Phrases' seems to consist of parts from both  </a:t>
            </a:r>
            <a:r>
              <a:rPr lang="en-US" i="1" dirty="0"/>
              <a:t>Kao Wang Kuan-shih-yin </a:t>
            </a:r>
            <a:r>
              <a:rPr lang="en-US" dirty="0"/>
              <a:t>ching and  </a:t>
            </a:r>
            <a:r>
              <a:rPr lang="en-US" i="1" dirty="0"/>
              <a:t>Chiu-</a:t>
            </a:r>
            <a:r>
              <a:rPr lang="en-US" i="1" dirty="0" err="1"/>
              <a:t>k'u</a:t>
            </a:r>
            <a:r>
              <a:rPr lang="en-US" i="1" dirty="0"/>
              <a:t> Kuan-shih-yin ching</a:t>
            </a:r>
            <a:r>
              <a:rPr lang="en-US" dirty="0"/>
              <a:t>. </a:t>
            </a:r>
            <a:r>
              <a:rPr lang="en-US" dirty="0" err="1"/>
              <a:t>Kiriya</a:t>
            </a:r>
            <a:r>
              <a:rPr lang="en-US" dirty="0"/>
              <a:t> made a careful comparison between the 'Kuan-yin Sutra in Ten Phrases' and existing five recensions of the </a:t>
            </a:r>
            <a:r>
              <a:rPr lang="en-US" i="1" dirty="0"/>
              <a:t>Kao Wang Kuan-shih-yin ching </a:t>
            </a:r>
            <a:r>
              <a:rPr lang="en-US" dirty="0"/>
              <a:t>(1990:15–16)."  [endnote 9 on p. 524]</a:t>
            </a:r>
          </a:p>
        </p:txBody>
      </p:sp>
      <p:sp>
        <p:nvSpPr>
          <p:cNvPr id="6" name="TextBox 5">
            <a:extLst>
              <a:ext uri="{FF2B5EF4-FFF2-40B4-BE49-F238E27FC236}">
                <a16:creationId xmlns:a16="http://schemas.microsoft.com/office/drawing/2014/main" id="{BAED8221-90AD-F2FC-ADD4-AEE3EDE498B7}"/>
              </a:ext>
            </a:extLst>
          </p:cNvPr>
          <p:cNvSpPr txBox="1"/>
          <p:nvPr/>
        </p:nvSpPr>
        <p:spPr>
          <a:xfrm>
            <a:off x="152399" y="0"/>
            <a:ext cx="11887201"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KS.24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3957855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211A5F-1983-0D23-6C31-3AC3CD5EDB33}"/>
              </a:ext>
            </a:extLst>
          </p:cNvPr>
          <p:cNvSpPr txBox="1"/>
          <p:nvPr/>
        </p:nvSpPr>
        <p:spPr>
          <a:xfrm>
            <a:off x="185853" y="921834"/>
            <a:ext cx="11745952" cy="5832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奉請八大菩薩名號：南無</a:t>
            </a:r>
            <a:r>
              <a:rPr kumimoji="0" lang="zh-TW" altLang="en-US" sz="2000" b="1" i="0" u="none" strike="noStrike" kern="1200" cap="none" spc="0" normalizeH="0" baseline="0" noProof="0" dirty="0">
                <a:ln>
                  <a:noFill/>
                </a:ln>
                <a:solidFill>
                  <a:srgbClr val="0070C0"/>
                </a:solidFill>
                <a:effectLst/>
                <a:uLnTx/>
                <a:uFillTx/>
                <a:latin typeface="DengXian" panose="02010600030101010101" pitchFamily="2" charset="-122"/>
                <a:ea typeface="DengXian" panose="02010600030101010101" pitchFamily="2" charset="-122"/>
                <a:cs typeface="+mn-cs"/>
              </a:rPr>
              <a:t>觀世音</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菩薩摩訶薩、南無彌勒菩薩摩訶薩、南無虛空藏菩薩摩訶薩、南無普賢菩薩摩訶薩、南無金剛手菩薩摩訶薩、南無妙吉祥菩薩摩訶薩、南無除蓋障菩薩摩訶薩、南無地藏王菩薩摩訶薩、南無諸尊菩薩摩訶薩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0000"/>
                </a:solidFill>
                <a:effectLst/>
                <a:uLnTx/>
                <a:uFillTx/>
                <a:latin typeface="DengXian" panose="02010600030101010101" pitchFamily="2" charset="-122"/>
                <a:ea typeface="DengXian" panose="02010600030101010101" pitchFamily="2" charset="-122"/>
                <a:cs typeface="+mn-cs"/>
              </a:rPr>
              <a:t>觀世音</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菩薩。</a:t>
            </a:r>
            <a:r>
              <a:rPr kumimoji="0" lang="zh-TW" altLang="en-US" sz="2400" b="1" i="0" u="none" strike="noStrike" kern="1200" cap="none" spc="0" normalizeH="0" baseline="0" noProof="0" dirty="0">
                <a:ln>
                  <a:noFill/>
                </a:ln>
                <a:solidFill>
                  <a:srgbClr val="FF0000"/>
                </a:solidFill>
                <a:effectLst/>
                <a:uLnTx/>
                <a:uFillTx/>
                <a:latin typeface="DengXian" panose="02010600030101010101" pitchFamily="2" charset="-122"/>
                <a:ea typeface="DengXian" panose="02010600030101010101" pitchFamily="2" charset="-122"/>
                <a:cs typeface="+mn-cs"/>
              </a:rPr>
              <a:t>南摩佛</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。南摩法。南摩僧。</a:t>
            </a:r>
            <a:r>
              <a:rPr kumimoji="0" lang="zh-TW" altLang="en-US" sz="28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佛國有緣</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zh-TW" altLang="en-US" sz="28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佛法相因</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zh-TW" altLang="en-US" sz="2400" b="1" i="0" u="none" strike="noStrike" kern="1200" cap="none" spc="0" normalizeH="0" baseline="0" noProof="0" dirty="0">
                <a:ln>
                  <a:noFill/>
                </a:ln>
                <a:solidFill>
                  <a:srgbClr val="FF0000"/>
                </a:solidFill>
                <a:effectLst/>
                <a:uLnTx/>
                <a:uFillTx/>
                <a:latin typeface="DengXian" panose="02010600030101010101" pitchFamily="2" charset="-122"/>
                <a:ea typeface="DengXian" panose="02010600030101010101" pitchFamily="2" charset="-122"/>
                <a:cs typeface="+mn-cs"/>
              </a:rPr>
              <a:t>常樂我淨</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zh-TW" altLang="en-US" sz="28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有緣佛法</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南摩摩訶般若波羅蜜是大神咒。南摩摩訶般若波羅蜜是大明咒。南摩摩訶般若波羅蜜是無上咒。南摩摩訶般若波羅蜜是無等等咒。南摩淨光秘密佛。法藏佛。獅子吼神足幽王佛。佛告須彌燈王佛。法護佛。金剛藏獅子遊戲佛。寶勝佛。神通佛。藥師琉璃光王佛。普光功德山王佛。善住功德寶王佛。過去七佛。未來賢劫千佛。千五百佛。萬五千佛。五百花勝佛。百億金剛藏佛。定光佛。六方六佛名號。東方寶光月殿月妙尊音王佛。南方樹根花王佛。西方皂王神通燄花王佛。北方月殿清淨佛。上方無數精進寶首佛。下方善寂月音王佛。無量諸佛。多寶佛。釋迦牟尼佛。彌勒佛。阿閦佛。彌陀佛。中央一切眾生。在佛世界中者。行住於地上。及在虛空中。慈憂於一切眾生。各令安穩休息。晝夜修持。心常求誦此經。能滅生死苦。消除諸毒害。南摩大明</a:t>
            </a:r>
            <a:r>
              <a:rPr kumimoji="0" lang="zh-TW" altLang="en-US" sz="2000" b="1" i="0" u="none" strike="noStrike" kern="1200" cap="none" spc="0" normalizeH="0" baseline="0" noProof="0" dirty="0">
                <a:ln>
                  <a:noFill/>
                </a:ln>
                <a:solidFill>
                  <a:srgbClr val="0070C0"/>
                </a:solidFill>
                <a:effectLst/>
                <a:uLnTx/>
                <a:uFillTx/>
                <a:latin typeface="DengXian" panose="02010600030101010101" pitchFamily="2" charset="-122"/>
                <a:ea typeface="DengXian" panose="02010600030101010101" pitchFamily="2" charset="-122"/>
                <a:cs typeface="+mn-cs"/>
              </a:rPr>
              <a:t>觀世音</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。觀明</a:t>
            </a:r>
            <a:r>
              <a:rPr kumimoji="0" lang="zh-TW" altLang="en-US" sz="2000" b="1" i="0" u="none" strike="noStrike" kern="1200" cap="none" spc="0" normalizeH="0" baseline="0" noProof="0" dirty="0">
                <a:ln>
                  <a:noFill/>
                </a:ln>
                <a:solidFill>
                  <a:srgbClr val="0070C0"/>
                </a:solidFill>
                <a:effectLst/>
                <a:uLnTx/>
                <a:uFillTx/>
                <a:latin typeface="DengXian" panose="02010600030101010101" pitchFamily="2" charset="-122"/>
                <a:ea typeface="DengXian" panose="02010600030101010101" pitchFamily="2" charset="-122"/>
                <a:cs typeface="+mn-cs"/>
              </a:rPr>
              <a:t>觀世音</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。高明</a:t>
            </a:r>
            <a:r>
              <a:rPr kumimoji="0" lang="zh-TW" altLang="en-US" sz="2000" b="1" i="0" u="none" strike="noStrike" kern="1200" cap="none" spc="0" normalizeH="0" baseline="0" noProof="0" dirty="0">
                <a:ln>
                  <a:noFill/>
                </a:ln>
                <a:solidFill>
                  <a:srgbClr val="0070C0"/>
                </a:solidFill>
                <a:effectLst/>
                <a:uLnTx/>
                <a:uFillTx/>
                <a:latin typeface="DengXian" panose="02010600030101010101" pitchFamily="2" charset="-122"/>
                <a:ea typeface="DengXian" panose="02010600030101010101" pitchFamily="2" charset="-122"/>
                <a:cs typeface="+mn-cs"/>
              </a:rPr>
              <a:t>觀世音</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。開明</a:t>
            </a:r>
            <a:r>
              <a:rPr kumimoji="0" lang="zh-TW" altLang="en-US" sz="2000" b="1" i="0" u="none" strike="noStrike" kern="1200" cap="none" spc="0" normalizeH="0" baseline="0" noProof="0" dirty="0">
                <a:ln>
                  <a:noFill/>
                </a:ln>
                <a:solidFill>
                  <a:srgbClr val="0070C0"/>
                </a:solidFill>
                <a:effectLst/>
                <a:uLnTx/>
                <a:uFillTx/>
                <a:latin typeface="DengXian" panose="02010600030101010101" pitchFamily="2" charset="-122"/>
                <a:ea typeface="DengXian" panose="02010600030101010101" pitchFamily="2" charset="-122"/>
                <a:cs typeface="+mn-cs"/>
              </a:rPr>
              <a:t>觀世音</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。藥王菩薩。藥上菩薩。文殊師利菩薩。普賢菩薩。虛空藏菩薩。地藏王菩薩。清涼寶山億萬菩薩。普光王如來化勝菩薩。</a:t>
            </a:r>
            <a:r>
              <a:rPr kumimoji="0" lang="zh-TW" altLang="en-US" sz="28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念念誦此經</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。七佛世尊。即說咒曰：「離婆離婆帝。求訶求訶帝。陀羅尼帝。尼訶囉帝。毗黎尼帝。摩訶伽帝。真陵乾帝。梭哈。」</a:t>
            </a:r>
            <a:r>
              <a:rPr kumimoji="0" lang="en-US" altLang="zh-TW"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七遍</a:t>
            </a:r>
            <a:r>
              <a:rPr kumimoji="0" lang="en-US" altLang="zh-TW"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十方</a:t>
            </a:r>
            <a:r>
              <a:rPr kumimoji="0" lang="zh-TW" altLang="en-US" sz="2000" b="1" i="0" u="none" strike="noStrike" kern="1200" cap="none" spc="0" normalizeH="0" baseline="0" noProof="0" dirty="0">
                <a:ln>
                  <a:noFill/>
                </a:ln>
                <a:solidFill>
                  <a:srgbClr val="0070C0"/>
                </a:solidFill>
                <a:effectLst/>
                <a:uLnTx/>
                <a:uFillTx/>
                <a:latin typeface="DengXian" panose="02010600030101010101" pitchFamily="2" charset="-122"/>
                <a:ea typeface="DengXian" panose="02010600030101010101" pitchFamily="2" charset="-122"/>
                <a:cs typeface="+mn-cs"/>
              </a:rPr>
              <a:t>觀世音</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。一切諸菩薩。誓願救眾生。稱名悉解脫。若有智慧者。殷勤為解說。但是有因緣。讀誦口不輟。誦經滿千遍。</a:t>
            </a:r>
            <a:r>
              <a:rPr kumimoji="0" lang="zh-TW" altLang="en-US" sz="28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念念心不絕</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。火焰不能傷。刀兵立摧折。恚怒生歡喜。死者變成活。莫言此是虛。諸佛不妄說。高王</a:t>
            </a:r>
            <a:r>
              <a:rPr kumimoji="0" lang="zh-TW" altLang="en-US" sz="2000" b="1" i="0" u="none" strike="noStrike" kern="1200" cap="none" spc="0" normalizeH="0" baseline="0" noProof="0" dirty="0">
                <a:ln>
                  <a:noFill/>
                </a:ln>
                <a:solidFill>
                  <a:srgbClr val="0070C0"/>
                </a:solidFill>
                <a:effectLst/>
                <a:uLnTx/>
                <a:uFillTx/>
                <a:latin typeface="DengXian" panose="02010600030101010101" pitchFamily="2" charset="-122"/>
                <a:ea typeface="DengXian" panose="02010600030101010101" pitchFamily="2" charset="-122"/>
                <a:cs typeface="+mn-cs"/>
              </a:rPr>
              <a:t>觀世音</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。能救諸苦厄。臨危急難中。死者變成活。諸佛語不虛。是故應頂禮。持誦滿千遍。重罪皆消滅。厚福堅信者。專攻受持經。願以此功德。普及於一切。誦滿一千遍。重罪皆消滅。高王</a:t>
            </a:r>
            <a:r>
              <a:rPr kumimoji="0" lang="zh-TW" altLang="en-US" sz="2000" b="1" i="0" u="none" strike="noStrike" kern="1200" cap="none" spc="0" normalizeH="0" baseline="0" noProof="0" dirty="0">
                <a:ln>
                  <a:noFill/>
                </a:ln>
                <a:solidFill>
                  <a:srgbClr val="0070C0"/>
                </a:solidFill>
                <a:effectLst/>
                <a:uLnTx/>
                <a:uFillTx/>
                <a:latin typeface="DengXian" panose="02010600030101010101" pitchFamily="2" charset="-122"/>
                <a:ea typeface="DengXian" panose="02010600030101010101" pitchFamily="2" charset="-122"/>
                <a:cs typeface="+mn-cs"/>
              </a:rPr>
              <a:t>觀世音</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真經終。</a:t>
            </a:r>
            <a:endParaRPr kumimoji="0" 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p:txBody>
      </p:sp>
      <p:sp>
        <p:nvSpPr>
          <p:cNvPr id="4" name="TextBox 3">
            <a:extLst>
              <a:ext uri="{FF2B5EF4-FFF2-40B4-BE49-F238E27FC236}">
                <a16:creationId xmlns:a16="http://schemas.microsoft.com/office/drawing/2014/main" id="{203810F5-4F87-4F5E-EC29-E350793D3740}"/>
              </a:ext>
            </a:extLst>
          </p:cNvPr>
          <p:cNvSpPr txBox="1"/>
          <p:nvPr/>
        </p:nvSpPr>
        <p:spPr>
          <a:xfrm>
            <a:off x="1572321" y="333798"/>
            <a:ext cx="798055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High King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Avalokitesvara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Sutra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https://tbsec.org/</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hlinkClick r:id="rId2"/>
              </a:rPr>
              <a:t>諸尊手印與心咒</a:t>
            </a:r>
            <a:r>
              <a:rPr kumimoji="0" lang="en-US" altLang="zh-TW"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hlinkClick r:id="rId2"/>
              </a:rPr>
              <a:t>/</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hlinkClick r:id="rId2"/>
              </a:rPr>
              <a:t>高王觀世音</a:t>
            </a:r>
            <a:r>
              <a:rPr kumimoji="0" lang="zh-TW" altLang="en-US"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1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ea typeface="DengXian" panose="02010600030101010101" pitchFamily="2" charset="-122"/>
              </a:rPr>
              <a:t>Also see: </a:t>
            </a:r>
            <a:r>
              <a:rPr lang="en-US" sz="1200" dirty="0">
                <a:solidFill>
                  <a:prstClr val="black"/>
                </a:solidFill>
                <a:ea typeface="DengXian" panose="02010600030101010101" pitchFamily="2" charset="-122"/>
                <a:hlinkClick r:id="rId3"/>
              </a:rPr>
              <a:t>https://tripitaka.cbeta.org/T85n2898_001</a:t>
            </a:r>
            <a:endParaRPr kumimoji="0" lang="en-US" sz="1200" b="0" i="0" u="none" strike="noStrike" kern="1200" cap="none" spc="0" normalizeH="0" baseline="0" noProof="0" dirty="0">
              <a:ln>
                <a:noFill/>
              </a:ln>
              <a:solidFill>
                <a:prstClr val="black"/>
              </a:solidFill>
              <a:effectLst/>
              <a:uLnTx/>
              <a:uFillTx/>
              <a:ea typeface="DengXian" panose="02010600030101010101" pitchFamily="2" charset="-122"/>
              <a:cs typeface="+mn-cs"/>
            </a:endParaRPr>
          </a:p>
        </p:txBody>
      </p:sp>
      <p:sp>
        <p:nvSpPr>
          <p:cNvPr id="5" name="TextBox 4">
            <a:extLst>
              <a:ext uri="{FF2B5EF4-FFF2-40B4-BE49-F238E27FC236}">
                <a16:creationId xmlns:a16="http://schemas.microsoft.com/office/drawing/2014/main" id="{80FBECF1-55E5-01B3-253E-28C45BFC5452}"/>
              </a:ext>
            </a:extLst>
          </p:cNvPr>
          <p:cNvSpPr txBox="1"/>
          <p:nvPr/>
        </p:nvSpPr>
        <p:spPr>
          <a:xfrm>
            <a:off x="185853" y="77894"/>
            <a:ext cx="12132527"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KS.25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2429771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E195D-3421-5AB6-0781-C9A5BE43A77A}"/>
              </a:ext>
            </a:extLst>
          </p:cNvPr>
          <p:cNvSpPr txBox="1"/>
          <p:nvPr/>
        </p:nvSpPr>
        <p:spPr>
          <a:xfrm>
            <a:off x="224118" y="875083"/>
            <a:ext cx="11743764" cy="5509200"/>
          </a:xfrm>
          <a:prstGeom prst="rect">
            <a:avLst/>
          </a:prstGeom>
          <a:noFill/>
        </p:spPr>
        <p:txBody>
          <a:bodyPr wrap="square" numCol="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延命十句觀音經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觀世音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南無佛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與佛有因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與佛有緣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佛法僧緣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常樂我淨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朝念觀世音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暮念觀世音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念念從心起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念念不離心</a:t>
            </a:r>
            <a:endParaRPr kumimoji="0" lang="en-US" altLang="zh-TW"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n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mei</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juk</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kan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gyo</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ze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a</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mu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butsu</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y</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o</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butsu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u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y</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o</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butsu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u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en</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po so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en</a:t>
            </a:r>
            <a:endPar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j</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 raku ga jo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c</a:t>
            </a:r>
            <a:r>
              <a:rPr kumimoji="0" lang="nl-NL"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ho nen kan ze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b</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o</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nen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kan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ze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en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nen</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ju</a:t>
            </a:r>
            <a:r>
              <a:rPr kumimoji="0" lang="en-US"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shin 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n</a:t>
            </a:r>
            <a:r>
              <a:rPr kumimoji="0" lang="de-DE" sz="24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en nen fu ri shin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L</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ong life ten phrase Kannon Sutra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K</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anzeon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H</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omage to Buddha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W</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ith Buddha (I) have causes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W</a:t>
            </a:r>
            <a:r>
              <a:rPr kumimoji="0" lang="de-DE"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ith Buddha (I) have connection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B</a:t>
            </a:r>
            <a:r>
              <a:rPr kumimoji="0" lang="en-US" sz="16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uddha Dharma Sangha connected (to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ternity Bliss Self Purity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M</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orning mindful Kanzeon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E</a:t>
            </a:r>
            <a:r>
              <a:rPr kumimoji="0" lang="en-US" sz="2000" b="0"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vening</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 mindful Kanzeon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M</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indful, mindful from Mind arises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M</a:t>
            </a:r>
            <a:r>
              <a:rPr kumimoji="0" lang="en-US" sz="200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indful, mindful not separate Mind</a:t>
            </a:r>
          </a:p>
        </p:txBody>
      </p:sp>
      <p:sp>
        <p:nvSpPr>
          <p:cNvPr id="3" name="TextBox 2">
            <a:extLst>
              <a:ext uri="{FF2B5EF4-FFF2-40B4-BE49-F238E27FC236}">
                <a16:creationId xmlns:a16="http://schemas.microsoft.com/office/drawing/2014/main" id="{80821A84-9E12-7D35-431F-250CF81137D0}"/>
              </a:ext>
            </a:extLst>
          </p:cNvPr>
          <p:cNvSpPr txBox="1"/>
          <p:nvPr/>
        </p:nvSpPr>
        <p:spPr>
          <a:xfrm>
            <a:off x="163033" y="77972"/>
            <a:ext cx="11743764"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26</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
        <p:nvSpPr>
          <p:cNvPr id="4" name="Rectangle 3">
            <a:extLst>
              <a:ext uri="{FF2B5EF4-FFF2-40B4-BE49-F238E27FC236}">
                <a16:creationId xmlns:a16="http://schemas.microsoft.com/office/drawing/2014/main" id="{842E721B-50A4-2FA5-68CA-00084151D6C7}"/>
              </a:ext>
            </a:extLst>
          </p:cNvPr>
          <p:cNvSpPr/>
          <p:nvPr/>
        </p:nvSpPr>
        <p:spPr>
          <a:xfrm>
            <a:off x="224118" y="3850481"/>
            <a:ext cx="10755826" cy="492919"/>
          </a:xfrm>
          <a:prstGeom prst="rect">
            <a:avLst/>
          </a:prstGeom>
          <a:noFill/>
          <a:ln w="19050">
            <a:solidFill>
              <a:srgbClr val="7030A0"/>
            </a:solidFill>
          </a:ln>
          <a:effectLst>
            <a:glow rad="101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844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0FDF57-BB3B-B5BD-2290-A8A93D23576D}"/>
              </a:ext>
            </a:extLst>
          </p:cNvPr>
          <p:cNvSpPr txBox="1"/>
          <p:nvPr/>
        </p:nvSpPr>
        <p:spPr>
          <a:xfrm>
            <a:off x="673001" y="4977638"/>
            <a:ext cx="10845998" cy="1756856"/>
          </a:xfrm>
          <a:prstGeom prst="rect">
            <a:avLst/>
          </a:prstGeom>
          <a:noFill/>
        </p:spPr>
        <p:txBody>
          <a:bodyPr wrap="square">
            <a:spAutoFit/>
          </a:bodyPr>
          <a:lstStyle/>
          <a:p>
            <a:r>
              <a:rPr kumimoji="0" lang="zh-TW" altLang="en-US" sz="108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常    樂    我    淨</a:t>
            </a:r>
            <a:endParaRPr lang="en-US" sz="10800" dirty="0"/>
          </a:p>
        </p:txBody>
      </p:sp>
      <p:sp>
        <p:nvSpPr>
          <p:cNvPr id="5" name="TextBox 4">
            <a:extLst>
              <a:ext uri="{FF2B5EF4-FFF2-40B4-BE49-F238E27FC236}">
                <a16:creationId xmlns:a16="http://schemas.microsoft.com/office/drawing/2014/main" id="{FA0D8785-A2C4-1605-CB55-36956240AAA8}"/>
              </a:ext>
            </a:extLst>
          </p:cNvPr>
          <p:cNvSpPr txBox="1"/>
          <p:nvPr/>
        </p:nvSpPr>
        <p:spPr>
          <a:xfrm>
            <a:off x="200025" y="157163"/>
            <a:ext cx="11780044"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KS.27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
        <p:nvSpPr>
          <p:cNvPr id="6" name="TextBox 5">
            <a:extLst>
              <a:ext uri="{FF2B5EF4-FFF2-40B4-BE49-F238E27FC236}">
                <a16:creationId xmlns:a16="http://schemas.microsoft.com/office/drawing/2014/main" id="{2C3A0C0C-1E31-342D-BE07-105B307D0586}"/>
              </a:ext>
            </a:extLst>
          </p:cNvPr>
          <p:cNvSpPr txBox="1"/>
          <p:nvPr/>
        </p:nvSpPr>
        <p:spPr>
          <a:xfrm>
            <a:off x="610930" y="874455"/>
            <a:ext cx="199654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觀世音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南無佛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與佛有因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與佛有緣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佛法僧緣</a:t>
            </a:r>
            <a:endParaRPr lang="en-US" dirty="0"/>
          </a:p>
        </p:txBody>
      </p:sp>
      <p:cxnSp>
        <p:nvCxnSpPr>
          <p:cNvPr id="8" name="Straight Connector 7">
            <a:extLst>
              <a:ext uri="{FF2B5EF4-FFF2-40B4-BE49-F238E27FC236}">
                <a16:creationId xmlns:a16="http://schemas.microsoft.com/office/drawing/2014/main" id="{B9F93C8E-D1D1-0DCB-5044-090BAE223EA1}"/>
              </a:ext>
            </a:extLst>
          </p:cNvPr>
          <p:cNvCxnSpPr/>
          <p:nvPr/>
        </p:nvCxnSpPr>
        <p:spPr>
          <a:xfrm>
            <a:off x="2028825" y="1135856"/>
            <a:ext cx="1593056" cy="1500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85CD55-B9EE-DCB6-9DF3-A6CB3399320E}"/>
              </a:ext>
            </a:extLst>
          </p:cNvPr>
          <p:cNvCxnSpPr>
            <a:cxnSpLocks/>
          </p:cNvCxnSpPr>
          <p:nvPr/>
        </p:nvCxnSpPr>
        <p:spPr>
          <a:xfrm flipV="1">
            <a:off x="2028825" y="1300163"/>
            <a:ext cx="1593056" cy="3560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24F897-712F-FB70-F107-E2813E8EF6BA}"/>
              </a:ext>
            </a:extLst>
          </p:cNvPr>
          <p:cNvSpPr txBox="1"/>
          <p:nvPr/>
        </p:nvSpPr>
        <p:spPr>
          <a:xfrm>
            <a:off x="3676318" y="1024265"/>
            <a:ext cx="2977117" cy="523220"/>
          </a:xfrm>
          <a:prstGeom prst="rect">
            <a:avLst/>
          </a:prstGeom>
          <a:noFill/>
        </p:spPr>
        <p:txBody>
          <a:bodyPr wrap="square" rtlCol="0">
            <a:spAutoFit/>
          </a:bodyPr>
          <a:lstStyle/>
          <a:p>
            <a:r>
              <a:rPr lang="en-US" sz="2800" b="1" dirty="0"/>
              <a:t>Refuge</a:t>
            </a:r>
          </a:p>
        </p:txBody>
      </p:sp>
      <p:cxnSp>
        <p:nvCxnSpPr>
          <p:cNvPr id="14" name="Straight Connector 13">
            <a:extLst>
              <a:ext uri="{FF2B5EF4-FFF2-40B4-BE49-F238E27FC236}">
                <a16:creationId xmlns:a16="http://schemas.microsoft.com/office/drawing/2014/main" id="{BF016D38-F0EE-5199-82A9-E5FD98C29231}"/>
              </a:ext>
            </a:extLst>
          </p:cNvPr>
          <p:cNvCxnSpPr>
            <a:cxnSpLocks/>
          </p:cNvCxnSpPr>
          <p:nvPr/>
        </p:nvCxnSpPr>
        <p:spPr>
          <a:xfrm>
            <a:off x="2407444" y="2085975"/>
            <a:ext cx="1214437" cy="41433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7BBB3F-9B1B-0220-F833-C84030E46F0E}"/>
              </a:ext>
            </a:extLst>
          </p:cNvPr>
          <p:cNvCxnSpPr>
            <a:cxnSpLocks/>
          </p:cNvCxnSpPr>
          <p:nvPr/>
        </p:nvCxnSpPr>
        <p:spPr>
          <a:xfrm flipV="1">
            <a:off x="2407444" y="2500313"/>
            <a:ext cx="1214437" cy="13308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4C3D513-54EC-67B4-B5D6-A1B434D91240}"/>
              </a:ext>
            </a:extLst>
          </p:cNvPr>
          <p:cNvCxnSpPr>
            <a:cxnSpLocks/>
          </p:cNvCxnSpPr>
          <p:nvPr/>
        </p:nvCxnSpPr>
        <p:spPr>
          <a:xfrm flipV="1">
            <a:off x="2407444" y="2500313"/>
            <a:ext cx="1214437" cy="62150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A09D3F-91B3-A409-0EE4-EAA86C489D6A}"/>
              </a:ext>
            </a:extLst>
          </p:cNvPr>
          <p:cNvSpPr txBox="1"/>
          <p:nvPr/>
        </p:nvSpPr>
        <p:spPr>
          <a:xfrm>
            <a:off x="3676318" y="2196182"/>
            <a:ext cx="8303751" cy="523220"/>
          </a:xfrm>
          <a:prstGeom prst="rect">
            <a:avLst/>
          </a:prstGeom>
          <a:noFill/>
        </p:spPr>
        <p:txBody>
          <a:bodyPr wrap="square" rtlCol="0">
            <a:spAutoFit/>
          </a:bodyPr>
          <a:lstStyle/>
          <a:p>
            <a:r>
              <a:rPr lang="en-US" sz="2800" b="1" dirty="0"/>
              <a:t>Bodhicitta </a:t>
            </a:r>
            <a:r>
              <a:rPr lang="en-US" sz="2000" dirty="0"/>
              <a:t>(causes and conditions; aspiration, application, absolute)</a:t>
            </a:r>
          </a:p>
        </p:txBody>
      </p:sp>
      <p:sp>
        <p:nvSpPr>
          <p:cNvPr id="23" name="TextBox 22">
            <a:extLst>
              <a:ext uri="{FF2B5EF4-FFF2-40B4-BE49-F238E27FC236}">
                <a16:creationId xmlns:a16="http://schemas.microsoft.com/office/drawing/2014/main" id="{DF84A214-7451-7159-3316-C5C7110358D5}"/>
              </a:ext>
            </a:extLst>
          </p:cNvPr>
          <p:cNvSpPr txBox="1"/>
          <p:nvPr/>
        </p:nvSpPr>
        <p:spPr>
          <a:xfrm>
            <a:off x="5269929" y="1029994"/>
            <a:ext cx="6388672" cy="1148369"/>
          </a:xfrm>
          <a:prstGeom prst="rect">
            <a:avLst/>
          </a:prstGeom>
          <a:noFill/>
        </p:spPr>
        <p:txBody>
          <a:bodyPr wrap="square" rtlCol="0">
            <a:spAutoFit/>
          </a:bodyPr>
          <a:lstStyle/>
          <a:p>
            <a:r>
              <a:rPr lang="en-US" sz="6600" b="1" dirty="0"/>
              <a:t>Bodhisattva Path</a:t>
            </a:r>
          </a:p>
        </p:txBody>
      </p:sp>
      <p:sp>
        <p:nvSpPr>
          <p:cNvPr id="24" name="Rectangle 23">
            <a:extLst>
              <a:ext uri="{FF2B5EF4-FFF2-40B4-BE49-F238E27FC236}">
                <a16:creationId xmlns:a16="http://schemas.microsoft.com/office/drawing/2014/main" id="{DD65C215-DBD1-4474-E913-784174879EE2}"/>
              </a:ext>
            </a:extLst>
          </p:cNvPr>
          <p:cNvSpPr/>
          <p:nvPr/>
        </p:nvSpPr>
        <p:spPr>
          <a:xfrm>
            <a:off x="5269929" y="1135856"/>
            <a:ext cx="6249070" cy="950119"/>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6457E3E7-ABE3-A731-754A-AAA0A52B439C}"/>
              </a:ext>
            </a:extLst>
          </p:cNvPr>
          <p:cNvCxnSpPr/>
          <p:nvPr/>
        </p:nvCxnSpPr>
        <p:spPr>
          <a:xfrm>
            <a:off x="80467" y="3672230"/>
            <a:ext cx="11996928" cy="0"/>
          </a:xfrm>
          <a:prstGeom prst="line">
            <a:avLst/>
          </a:prstGeom>
          <a:ln w="57150">
            <a:solidFill>
              <a:schemeClr val="tx1"/>
            </a:solidFill>
            <a:prstDash val="sysDot"/>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166D11B-E3ED-EABE-C002-DA2A1CE6A775}"/>
              </a:ext>
            </a:extLst>
          </p:cNvPr>
          <p:cNvSpPr txBox="1"/>
          <p:nvPr/>
        </p:nvSpPr>
        <p:spPr>
          <a:xfrm>
            <a:off x="1630631" y="3879712"/>
            <a:ext cx="9966252" cy="1107996"/>
          </a:xfrm>
          <a:prstGeom prst="rect">
            <a:avLst/>
          </a:prstGeom>
          <a:noFill/>
        </p:spPr>
        <p:txBody>
          <a:bodyPr wrap="square" rtlCol="0">
            <a:spAutoFit/>
          </a:bodyPr>
          <a:lstStyle/>
          <a:p>
            <a:r>
              <a:rPr lang="en-US" sz="6600" b="1" dirty="0"/>
              <a:t>Nirvana / Buddhahood</a:t>
            </a:r>
          </a:p>
        </p:txBody>
      </p:sp>
      <p:sp>
        <p:nvSpPr>
          <p:cNvPr id="30" name="Rectangle 29">
            <a:extLst>
              <a:ext uri="{FF2B5EF4-FFF2-40B4-BE49-F238E27FC236}">
                <a16:creationId xmlns:a16="http://schemas.microsoft.com/office/drawing/2014/main" id="{9669D5F8-69AF-5910-744B-91F7F94CED16}"/>
              </a:ext>
            </a:extLst>
          </p:cNvPr>
          <p:cNvSpPr/>
          <p:nvPr/>
        </p:nvSpPr>
        <p:spPr>
          <a:xfrm>
            <a:off x="1578769" y="3994892"/>
            <a:ext cx="8251031" cy="87748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563D1F5-9076-1852-85BA-E249F5CFB582}"/>
              </a:ext>
            </a:extLst>
          </p:cNvPr>
          <p:cNvSpPr txBox="1"/>
          <p:nvPr/>
        </p:nvSpPr>
        <p:spPr>
          <a:xfrm>
            <a:off x="7456746" y="2867182"/>
            <a:ext cx="3051710" cy="461665"/>
          </a:xfrm>
          <a:prstGeom prst="rect">
            <a:avLst/>
          </a:prstGeom>
          <a:noFill/>
        </p:spPr>
        <p:txBody>
          <a:bodyPr wrap="square" rtlCol="0">
            <a:spAutoFit/>
          </a:bodyPr>
          <a:lstStyle/>
          <a:p>
            <a:r>
              <a:rPr lang="en-US" sz="2400" b="1" dirty="0">
                <a:solidFill>
                  <a:srgbClr val="FF0000"/>
                </a:solidFill>
              </a:rPr>
              <a:t>causes and conditions</a:t>
            </a:r>
          </a:p>
        </p:txBody>
      </p:sp>
      <p:sp>
        <p:nvSpPr>
          <p:cNvPr id="32" name="Cloud 31">
            <a:extLst>
              <a:ext uri="{FF2B5EF4-FFF2-40B4-BE49-F238E27FC236}">
                <a16:creationId xmlns:a16="http://schemas.microsoft.com/office/drawing/2014/main" id="{478DC7B8-8AA3-C063-4597-2F5B6BA427A0}"/>
              </a:ext>
            </a:extLst>
          </p:cNvPr>
          <p:cNvSpPr/>
          <p:nvPr/>
        </p:nvSpPr>
        <p:spPr>
          <a:xfrm>
            <a:off x="6912864" y="2728774"/>
            <a:ext cx="4484218" cy="735975"/>
          </a:xfrm>
          <a:prstGeom prst="cloud">
            <a:avLst/>
          </a:prstGeom>
          <a:noFill/>
          <a:ln w="38100">
            <a:solidFill>
              <a:srgbClr val="7030A0"/>
            </a:solidFill>
          </a:ln>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03F8DF4-0420-F326-DD73-2CBDA4A49478}"/>
              </a:ext>
            </a:extLst>
          </p:cNvPr>
          <p:cNvSpPr txBox="1"/>
          <p:nvPr/>
        </p:nvSpPr>
        <p:spPr>
          <a:xfrm>
            <a:off x="10077477" y="3996664"/>
            <a:ext cx="1071507" cy="475666"/>
          </a:xfrm>
          <a:prstGeom prst="rect">
            <a:avLst/>
          </a:prstGeom>
          <a:noFill/>
        </p:spPr>
        <p:txBody>
          <a:bodyPr wrap="square" rtlCol="0">
            <a:spAutoFit/>
          </a:bodyPr>
          <a:lstStyle/>
          <a:p>
            <a:r>
              <a:rPr lang="en-US" sz="2400" b="1" dirty="0">
                <a:solidFill>
                  <a:srgbClr val="7030A0"/>
                </a:solidFill>
              </a:rPr>
              <a:t>result</a:t>
            </a:r>
          </a:p>
        </p:txBody>
      </p:sp>
      <p:sp>
        <p:nvSpPr>
          <p:cNvPr id="35" name="Cloud 34">
            <a:extLst>
              <a:ext uri="{FF2B5EF4-FFF2-40B4-BE49-F238E27FC236}">
                <a16:creationId xmlns:a16="http://schemas.microsoft.com/office/drawing/2014/main" id="{36AB4BF1-7A42-C86E-6337-9ED0311F564A}"/>
              </a:ext>
            </a:extLst>
          </p:cNvPr>
          <p:cNvSpPr/>
          <p:nvPr/>
        </p:nvSpPr>
        <p:spPr>
          <a:xfrm>
            <a:off x="9942417" y="3832418"/>
            <a:ext cx="1341628" cy="907084"/>
          </a:xfrm>
          <a:prstGeom prst="cloud">
            <a:avLst/>
          </a:prstGeom>
          <a:noFill/>
          <a:ln w="38100">
            <a:solidFill>
              <a:srgbClr val="FF0000"/>
            </a:solidFill>
          </a:ln>
          <a:effectLst>
            <a:glow rad="101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ightning Bolt 36">
            <a:extLst>
              <a:ext uri="{FF2B5EF4-FFF2-40B4-BE49-F238E27FC236}">
                <a16:creationId xmlns:a16="http://schemas.microsoft.com/office/drawing/2014/main" id="{066B229E-6C8F-9F5D-8F6E-146252B4E6D7}"/>
              </a:ext>
            </a:extLst>
          </p:cNvPr>
          <p:cNvSpPr/>
          <p:nvPr/>
        </p:nvSpPr>
        <p:spPr>
          <a:xfrm>
            <a:off x="10508456" y="4711061"/>
            <a:ext cx="914400" cy="914400"/>
          </a:xfrm>
          <a:prstGeom prst="lightningBolt">
            <a:avLst/>
          </a:prstGeom>
          <a:solidFill>
            <a:srgbClr val="FFC000"/>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8ED487BE-9EAA-3AD6-DBB3-6E16E9BFCA5A}"/>
              </a:ext>
            </a:extLst>
          </p:cNvPr>
          <p:cNvSpPr/>
          <p:nvPr/>
        </p:nvSpPr>
        <p:spPr>
          <a:xfrm>
            <a:off x="10999509" y="5569170"/>
            <a:ext cx="1020722" cy="1032927"/>
          </a:xfrm>
          <a:prstGeom prst="irregularSeal1">
            <a:avLst/>
          </a:prstGeom>
          <a:solidFill>
            <a:srgbClr val="FFFF00"/>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5BB5AB2-CEF0-385C-4325-5B2D643FB13E}"/>
              </a:ext>
            </a:extLst>
          </p:cNvPr>
          <p:cNvSpPr txBox="1"/>
          <p:nvPr/>
        </p:nvSpPr>
        <p:spPr>
          <a:xfrm>
            <a:off x="11248119" y="5827578"/>
            <a:ext cx="511383" cy="461665"/>
          </a:xfrm>
          <a:prstGeom prst="rect">
            <a:avLst/>
          </a:prstGeom>
          <a:noFill/>
        </p:spPr>
        <p:txBody>
          <a:bodyPr wrap="square" rtlCol="0">
            <a:spAutoFit/>
          </a:bodyPr>
          <a:lstStyle/>
          <a:p>
            <a:r>
              <a:rPr kumimoji="0" lang="zh-TW" altLang="en-US" sz="2400" b="1" i="0" u="none" strike="noStrike" kern="1200" cap="none" spc="0" normalizeH="0" baseline="0" noProof="0" dirty="0">
                <a:ln>
                  <a:noFill/>
                </a:ln>
                <a:solidFill>
                  <a:srgbClr val="FF0000"/>
                </a:solidFill>
                <a:effectLst/>
                <a:uLnTx/>
                <a:uFillTx/>
                <a:latin typeface="DengXian" panose="02010600030101010101" pitchFamily="2" charset="-122"/>
                <a:ea typeface="DengXian" panose="02010600030101010101" pitchFamily="2" charset="-122"/>
                <a:cs typeface="+mn-cs"/>
              </a:rPr>
              <a:t>佛</a:t>
            </a:r>
            <a:endParaRPr lang="en-US" sz="2400" b="1" dirty="0">
              <a:solidFill>
                <a:srgbClr val="FF0000"/>
              </a:solidFill>
            </a:endParaRPr>
          </a:p>
        </p:txBody>
      </p:sp>
    </p:spTree>
    <p:extLst>
      <p:ext uri="{BB962C8B-B14F-4D97-AF65-F5344CB8AC3E}">
        <p14:creationId xmlns:p14="http://schemas.microsoft.com/office/powerpoint/2010/main" val="635841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BB47B0-26E5-9ED5-EDD8-117804D343B8}"/>
              </a:ext>
            </a:extLst>
          </p:cNvPr>
          <p:cNvSpPr txBox="1"/>
          <p:nvPr/>
        </p:nvSpPr>
        <p:spPr>
          <a:xfrm>
            <a:off x="371475" y="692944"/>
            <a:ext cx="6950870" cy="59650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96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常 </a:t>
            </a:r>
            <a:r>
              <a:rPr kumimoji="0" lang="en-US" altLang="zh-TW" sz="40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jo</a:t>
            </a:r>
            <a:r>
              <a:rPr kumimoji="0" lang="en-US" altLang="zh-TW" sz="2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eternal, unchanging</a:t>
            </a:r>
            <a:r>
              <a:rPr lang="en-US" altLang="zh-TW" sz="2400" dirty="0">
                <a:solidFill>
                  <a:prstClr val="black"/>
                </a:solidFill>
                <a:latin typeface="DengXian" panose="02010600030101010101" pitchFamily="2" charset="-122"/>
                <a:ea typeface="DengXian" panose="02010600030101010101" pitchFamily="2" charset="-122"/>
              </a:rPr>
              <a:t>,</a:t>
            </a:r>
            <a:r>
              <a:rPr lang="zh-TW" altLang="en-US" sz="2400" dirty="0">
                <a:solidFill>
                  <a:prstClr val="black"/>
                </a:solidFill>
                <a:latin typeface="DengXian" panose="02010600030101010101" pitchFamily="2" charset="-122"/>
                <a:ea typeface="DengXian" panose="02010600030101010101" pitchFamily="2" charset="-122"/>
              </a:rPr>
              <a:t> </a:t>
            </a:r>
            <a:r>
              <a:rPr lang="en-US" altLang="zh-TW" sz="2400" dirty="0">
                <a:solidFill>
                  <a:prstClr val="black"/>
                </a:solidFill>
                <a:latin typeface="DengXian" panose="02010600030101010101" pitchFamily="2" charset="-122"/>
                <a:ea typeface="DengXian" panose="02010600030101010101" pitchFamily="2" charset="-122"/>
              </a:rPr>
              <a:t>permanent</a:t>
            </a:r>
            <a:r>
              <a:rPr kumimoji="0" lang="zh-TW" altLang="en-US" sz="2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endParaRPr kumimoji="0" lang="en-US" altLang="zh-TW" sz="2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96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樂 </a:t>
            </a:r>
            <a:r>
              <a:rPr kumimoji="0" lang="en-US" altLang="zh-TW" sz="40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raku</a:t>
            </a:r>
            <a:r>
              <a:rPr kumimoji="0" lang="zh-TW" altLang="en-US" sz="2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2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joy, happiness, bliss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96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我 </a:t>
            </a:r>
            <a:r>
              <a:rPr kumimoji="0" lang="en-US" altLang="zh-TW" sz="40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ga</a:t>
            </a:r>
            <a:r>
              <a:rPr kumimoji="0" lang="zh-TW" altLang="en-US" sz="2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24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self, I,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9600" b="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淨 </a:t>
            </a:r>
            <a:r>
              <a:rPr kumimoji="0" lang="en-US" altLang="zh-TW" sz="4000" b="1"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jo </a:t>
            </a:r>
            <a:r>
              <a:rPr kumimoji="0" lang="en-US" altLang="zh-TW" sz="2400" i="0" u="none" strike="noStrike" kern="1200" cap="none" spc="0" normalizeH="0" baseline="0" noProof="0" dirty="0">
                <a:ln>
                  <a:noFill/>
                </a:ln>
                <a:solidFill>
                  <a:prstClr val="black"/>
                </a:solidFill>
                <a:effectLst/>
                <a:uLnTx/>
                <a:uFillTx/>
                <a:latin typeface="DengXian" panose="02010600030101010101" pitchFamily="2" charset="-122"/>
                <a:ea typeface="DengXian" panose="02010600030101010101" pitchFamily="2" charset="-122"/>
                <a:cs typeface="+mn-cs"/>
              </a:rPr>
              <a:t>pure, clean, </a:t>
            </a:r>
            <a:r>
              <a:rPr kumimoji="0" lang="en-US" altLang="zh-TW" sz="2400" i="0" u="none" strike="noStrike" kern="1200" cap="none" spc="0" normalizeH="0" baseline="0" noProof="0" dirty="0" err="1">
                <a:ln>
                  <a:noFill/>
                </a:ln>
                <a:solidFill>
                  <a:prstClr val="black"/>
                </a:solidFill>
                <a:effectLst/>
                <a:uLnTx/>
                <a:uFillTx/>
                <a:latin typeface="DengXian" panose="02010600030101010101" pitchFamily="2" charset="-122"/>
                <a:ea typeface="DengXian" panose="02010600030101010101" pitchFamily="2" charset="-122"/>
                <a:cs typeface="+mn-cs"/>
              </a:rPr>
              <a:t>unspoilt</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6350F8F-FBB9-1390-B048-2129D1F63BE2}"/>
              </a:ext>
            </a:extLst>
          </p:cNvPr>
          <p:cNvSpPr txBox="1"/>
          <p:nvPr/>
        </p:nvSpPr>
        <p:spPr>
          <a:xfrm>
            <a:off x="7299149" y="1174750"/>
            <a:ext cx="4311207" cy="5416868"/>
          </a:xfrm>
          <a:prstGeom prst="rect">
            <a:avLst/>
          </a:prstGeom>
          <a:noFill/>
        </p:spPr>
        <p:txBody>
          <a:bodyPr wrap="square" rtlCol="0">
            <a:spAutoFit/>
          </a:bodyPr>
          <a:lstStyle/>
          <a:p>
            <a:r>
              <a:rPr lang="en-US" altLang="zh-CN" sz="1600" dirty="0"/>
              <a:t>From the Digital Dictionary of Buddhism</a:t>
            </a:r>
          </a:p>
          <a:p>
            <a:r>
              <a:rPr lang="en-US" altLang="zh-CN" sz="900" dirty="0">
                <a:hlinkClick r:id="rId2"/>
              </a:rPr>
              <a:t>http://www.buddhism-dict.net/cgi-bin/xpr-ddb.pl?56.xml+id(%27b56db-5fb7%27)</a:t>
            </a:r>
            <a:endParaRPr lang="en-US" altLang="zh-CN" sz="900" dirty="0"/>
          </a:p>
          <a:p>
            <a:r>
              <a:rPr lang="zh-CN" altLang="en-US" sz="5400" b="1" dirty="0"/>
              <a:t>四德 </a:t>
            </a:r>
            <a:r>
              <a:rPr lang="en-US" altLang="zh-CN" dirty="0"/>
              <a:t>[lit: four virtues]</a:t>
            </a:r>
            <a:endParaRPr lang="zh-CN" altLang="en-US" dirty="0"/>
          </a:p>
          <a:p>
            <a:endParaRPr lang="en-US" sz="1100" dirty="0"/>
          </a:p>
          <a:p>
            <a:r>
              <a:rPr lang="en-US" dirty="0"/>
              <a:t>Four positive attributes of Buddhist religious experience that are taught as an antidote to the negativity of teachings such as that of emptiness (Skt. </a:t>
            </a:r>
            <a:r>
              <a:rPr lang="en-US" dirty="0" err="1"/>
              <a:t>catvāraḥ</a:t>
            </a:r>
            <a:r>
              <a:rPr lang="en-US" dirty="0"/>
              <a:t> </a:t>
            </a:r>
            <a:r>
              <a:rPr lang="en-US" dirty="0" err="1"/>
              <a:t>guṇa</a:t>
            </a:r>
            <a:r>
              <a:rPr lang="en-US" dirty="0"/>
              <a:t>; Tib. yon tan </a:t>
            </a:r>
            <a:r>
              <a:rPr lang="en-US" dirty="0" err="1"/>
              <a:t>bzhi</a:t>
            </a:r>
            <a:r>
              <a:rPr lang="en-US" dirty="0"/>
              <a:t>). One of the best known sources for this notion is the </a:t>
            </a:r>
            <a:r>
              <a:rPr lang="en-US" dirty="0" err="1"/>
              <a:t>Nirvāṇa-sūtra</a:t>
            </a:r>
            <a:r>
              <a:rPr lang="en-US" dirty="0"/>
              <a:t>, which teaches the four attributes of nirvana to be:</a:t>
            </a:r>
          </a:p>
          <a:p>
            <a:endParaRPr lang="en-US" sz="1000" dirty="0"/>
          </a:p>
          <a:p>
            <a:r>
              <a:rPr lang="zh-CN" altLang="en-US" sz="2800" b="1" dirty="0"/>
              <a:t>常德 </a:t>
            </a:r>
            <a:r>
              <a:rPr lang="en-US" dirty="0"/>
              <a:t>permanence or eternity;</a:t>
            </a:r>
          </a:p>
          <a:p>
            <a:r>
              <a:rPr lang="zh-CN" altLang="en-US" sz="2800" b="1" dirty="0"/>
              <a:t>樂德 </a:t>
            </a:r>
            <a:r>
              <a:rPr lang="en-US" dirty="0"/>
              <a:t>joy;</a:t>
            </a:r>
          </a:p>
          <a:p>
            <a:r>
              <a:rPr lang="zh-CN" altLang="en-US" sz="2800" b="1" dirty="0"/>
              <a:t>我德 </a:t>
            </a:r>
            <a:r>
              <a:rPr lang="en-US" dirty="0"/>
              <a:t>personality or the soul;</a:t>
            </a:r>
          </a:p>
          <a:p>
            <a:r>
              <a:rPr lang="zh-CN" altLang="en-US" sz="2800" b="1" dirty="0"/>
              <a:t>淨德 </a:t>
            </a:r>
            <a:r>
              <a:rPr lang="en-US" dirty="0"/>
              <a:t>purity.</a:t>
            </a:r>
          </a:p>
        </p:txBody>
      </p:sp>
      <p:sp>
        <p:nvSpPr>
          <p:cNvPr id="6" name="Rectangle 5">
            <a:extLst>
              <a:ext uri="{FF2B5EF4-FFF2-40B4-BE49-F238E27FC236}">
                <a16:creationId xmlns:a16="http://schemas.microsoft.com/office/drawing/2014/main" id="{6A54AF47-99CE-C309-2008-3B410EFFC175}"/>
              </a:ext>
            </a:extLst>
          </p:cNvPr>
          <p:cNvSpPr/>
          <p:nvPr/>
        </p:nvSpPr>
        <p:spPr>
          <a:xfrm>
            <a:off x="7208044" y="1057276"/>
            <a:ext cx="4493419" cy="560070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2CA7E13-8BFE-A33B-C811-91C68BA04209}"/>
              </a:ext>
            </a:extLst>
          </p:cNvPr>
          <p:cNvSpPr txBox="1"/>
          <p:nvPr/>
        </p:nvSpPr>
        <p:spPr>
          <a:xfrm>
            <a:off x="98676" y="78941"/>
            <a:ext cx="11795102"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KS.28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633375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5089FA-2DB0-C79E-5EB0-A927CF6486F5}"/>
              </a:ext>
            </a:extLst>
          </p:cNvPr>
          <p:cNvSpPr txBox="1"/>
          <p:nvPr/>
        </p:nvSpPr>
        <p:spPr>
          <a:xfrm>
            <a:off x="412376" y="620286"/>
            <a:ext cx="11510683" cy="5309146"/>
          </a:xfrm>
          <a:prstGeom prst="rect">
            <a:avLst/>
          </a:prstGeom>
          <a:noFill/>
        </p:spPr>
        <p:txBody>
          <a:bodyPr wrap="square" rtlCol="0">
            <a:spAutoFit/>
          </a:bodyPr>
          <a:lstStyle/>
          <a:p>
            <a:r>
              <a:rPr lang="en-US" dirty="0"/>
              <a:t>Although it originated in China, the Kanzeon chant is today almost exclusively associated with Japanese Buddhism. In recent years, however, two Zen Masters from non-Japanese traditions have incorporated this chant into their teachings. More on that later.</a:t>
            </a:r>
          </a:p>
          <a:p>
            <a:endParaRPr lang="en-US" sz="1100" dirty="0"/>
          </a:p>
          <a:p>
            <a:r>
              <a:rPr lang="en-US" dirty="0"/>
              <a:t>Inoue </a:t>
            </a:r>
            <a:r>
              <a:rPr lang="en-US" dirty="0" err="1"/>
              <a:t>Hyōma</a:t>
            </a:r>
            <a:r>
              <a:rPr lang="en-US" dirty="0"/>
              <a:t> was an 18</a:t>
            </a:r>
            <a:r>
              <a:rPr lang="en-US" baseline="30000" dirty="0"/>
              <a:t>th</a:t>
            </a:r>
            <a:r>
              <a:rPr lang="en-US" dirty="0"/>
              <a:t> century samurai. He was also a Buddhist whose practice was the recitation of the Kanzeon chant. His own personal experience was that "many marvelous things happened" as a result of reciting the Sutra. He wanted to encourage this practice, so he had copies of the chant printed and tried to circulate them. But his efforts did not receive an enthusiastic response, and he became dejected: "being a man of meager ability, no matter how much I told people about it, few of them would believe me." </a:t>
            </a:r>
          </a:p>
          <a:p>
            <a:endParaRPr lang="en-US" sz="1100" dirty="0"/>
          </a:p>
          <a:p>
            <a:r>
              <a:rPr lang="en-US" dirty="0"/>
              <a:t>Then one day this samurai had a vision in which Yama, the Lord of Hell, appeared to him and told him that people didn't respond to his attempts to encourage Kanzeon chanting because he was not a particularly virtuous person. But Yama then told him to seek out a great Zen Master named </a:t>
            </a:r>
            <a:r>
              <a:rPr lang="en-US" dirty="0" err="1"/>
              <a:t>Hakuin</a:t>
            </a:r>
            <a:r>
              <a:rPr lang="en-US" dirty="0"/>
              <a:t>. If he could convince </a:t>
            </a:r>
            <a:r>
              <a:rPr lang="en-US" dirty="0" err="1"/>
              <a:t>Hakuin</a:t>
            </a:r>
            <a:r>
              <a:rPr lang="en-US" dirty="0"/>
              <a:t> to promote this chant, people would listen to </a:t>
            </a:r>
            <a:r>
              <a:rPr lang="en-US" i="1" dirty="0"/>
              <a:t>him</a:t>
            </a:r>
            <a:r>
              <a:rPr lang="en-US" dirty="0"/>
              <a:t>.</a:t>
            </a:r>
          </a:p>
          <a:p>
            <a:endParaRPr lang="en-US" sz="1100" dirty="0"/>
          </a:p>
          <a:p>
            <a:r>
              <a:rPr lang="en-US" dirty="0"/>
              <a:t>So this samurai visited Zen Master </a:t>
            </a:r>
            <a:r>
              <a:rPr lang="en-US" dirty="0" err="1"/>
              <a:t>Hakuin</a:t>
            </a:r>
            <a:r>
              <a:rPr lang="en-US" dirty="0"/>
              <a:t>. In the biography of </a:t>
            </a:r>
            <a:r>
              <a:rPr lang="en-US" dirty="0" err="1"/>
              <a:t>Hakuin</a:t>
            </a:r>
            <a:r>
              <a:rPr lang="en-US" dirty="0"/>
              <a:t> written by his student </a:t>
            </a:r>
            <a:r>
              <a:rPr lang="en-US" dirty="0" err="1"/>
              <a:t>Torei</a:t>
            </a:r>
            <a:r>
              <a:rPr lang="en-US" dirty="0"/>
              <a:t> </a:t>
            </a:r>
            <a:r>
              <a:rPr lang="en-US" dirty="0" err="1"/>
              <a:t>Enji</a:t>
            </a:r>
            <a:r>
              <a:rPr lang="en-US" dirty="0"/>
              <a:t>, we are told that the meeting took place in the year 1745, when </a:t>
            </a:r>
            <a:r>
              <a:rPr lang="en-US" dirty="0" err="1"/>
              <a:t>Hakuin</a:t>
            </a:r>
            <a:r>
              <a:rPr lang="en-US" dirty="0"/>
              <a:t> was 60 years old. According to </a:t>
            </a:r>
            <a:r>
              <a:rPr lang="en-US" dirty="0" err="1"/>
              <a:t>Hakuin's</a:t>
            </a:r>
            <a:r>
              <a:rPr lang="en-US" dirty="0"/>
              <a:t> own account: "Unable to refuse him, I did as he requested. I have told people in the provinces of Harima, </a:t>
            </a:r>
            <a:r>
              <a:rPr lang="en-US" dirty="0" err="1"/>
              <a:t>Bizen</a:t>
            </a:r>
            <a:r>
              <a:rPr lang="en-US" dirty="0"/>
              <a:t>, Bingo, Kyoto, Osaka, Izu, Kai, </a:t>
            </a:r>
            <a:r>
              <a:rPr lang="en-US" dirty="0" err="1"/>
              <a:t>Tōtōmi</a:t>
            </a:r>
            <a:r>
              <a:rPr lang="en-US" dirty="0"/>
              <a:t>, and Suruga about the sutra. People of all kinds, even fishermen, servants, and the like have recited the sutra. I have heard that they acquired great benefit, according to the devotion with which they applied themselves to it."</a:t>
            </a:r>
          </a:p>
        </p:txBody>
      </p:sp>
      <p:sp>
        <p:nvSpPr>
          <p:cNvPr id="3" name="TextBox 2">
            <a:extLst>
              <a:ext uri="{FF2B5EF4-FFF2-40B4-BE49-F238E27FC236}">
                <a16:creationId xmlns:a16="http://schemas.microsoft.com/office/drawing/2014/main" id="{C682E946-2181-3428-E9DB-C4CA03310A09}"/>
              </a:ext>
            </a:extLst>
          </p:cNvPr>
          <p:cNvSpPr txBox="1"/>
          <p:nvPr/>
        </p:nvSpPr>
        <p:spPr>
          <a:xfrm>
            <a:off x="766794" y="6022690"/>
            <a:ext cx="11222160" cy="646331"/>
          </a:xfrm>
          <a:prstGeom prst="rect">
            <a:avLst/>
          </a:prstGeom>
          <a:noFill/>
        </p:spPr>
        <p:txBody>
          <a:bodyPr wrap="square" rtlCol="0">
            <a:spAutoFit/>
          </a:bodyPr>
          <a:lstStyle/>
          <a:p>
            <a:r>
              <a:rPr lang="en-US" dirty="0"/>
              <a:t>Sources: </a:t>
            </a:r>
            <a:r>
              <a:rPr lang="en-US" b="1" i="1" dirty="0">
                <a:hlinkClick r:id="rId2"/>
              </a:rPr>
              <a:t>Beating the Cloth Drum: The Letters of Zen Master </a:t>
            </a:r>
            <a:r>
              <a:rPr lang="en-US" b="1" i="1" dirty="0" err="1">
                <a:hlinkClick r:id="rId2"/>
              </a:rPr>
              <a:t>Hakuin</a:t>
            </a:r>
            <a:r>
              <a:rPr lang="en-US" b="1" i="1" dirty="0">
                <a:hlinkClick r:id="rId2"/>
              </a:rPr>
              <a:t> </a:t>
            </a:r>
            <a:r>
              <a:rPr lang="en-US" dirty="0"/>
              <a:t>and </a:t>
            </a:r>
            <a:r>
              <a:rPr lang="en-US" b="1" i="1" dirty="0" err="1">
                <a:hlinkClick r:id="rId3"/>
              </a:rPr>
              <a:t>Hakuin's</a:t>
            </a:r>
            <a:r>
              <a:rPr lang="en-US" b="1" i="1" dirty="0">
                <a:hlinkClick r:id="rId3"/>
              </a:rPr>
              <a:t> Precious Mirror Cave</a:t>
            </a:r>
            <a:r>
              <a:rPr lang="en-US" dirty="0">
                <a:hlinkClick r:id="rId3"/>
              </a:rPr>
              <a:t> </a:t>
            </a:r>
            <a:r>
              <a:rPr lang="en-US" dirty="0"/>
              <a:t>both translated by Norman Waddell.</a:t>
            </a:r>
          </a:p>
        </p:txBody>
      </p:sp>
      <p:sp>
        <p:nvSpPr>
          <p:cNvPr id="5" name="TextBox 4">
            <a:extLst>
              <a:ext uri="{FF2B5EF4-FFF2-40B4-BE49-F238E27FC236}">
                <a16:creationId xmlns:a16="http://schemas.microsoft.com/office/drawing/2014/main" id="{3F282E89-1867-E686-8ADE-744E730AD24E}"/>
              </a:ext>
            </a:extLst>
          </p:cNvPr>
          <p:cNvSpPr txBox="1"/>
          <p:nvPr/>
        </p:nvSpPr>
        <p:spPr>
          <a:xfrm>
            <a:off x="198474" y="84445"/>
            <a:ext cx="11993526"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KS.2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
        <p:nvSpPr>
          <p:cNvPr id="6" name="Rectangle 5">
            <a:extLst>
              <a:ext uri="{FF2B5EF4-FFF2-40B4-BE49-F238E27FC236}">
                <a16:creationId xmlns:a16="http://schemas.microsoft.com/office/drawing/2014/main" id="{E29D88D7-DD0A-EC4F-D117-E6D11D21DA07}"/>
              </a:ext>
            </a:extLst>
          </p:cNvPr>
          <p:cNvSpPr/>
          <p:nvPr/>
        </p:nvSpPr>
        <p:spPr>
          <a:xfrm>
            <a:off x="703000" y="6016815"/>
            <a:ext cx="10439921" cy="64633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214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B96AA0-00C5-7287-BC2A-A7CFA1AAC9E7}"/>
              </a:ext>
            </a:extLst>
          </p:cNvPr>
          <p:cNvSpPr txBox="1"/>
          <p:nvPr/>
        </p:nvSpPr>
        <p:spPr>
          <a:xfrm>
            <a:off x="438561" y="598636"/>
            <a:ext cx="6507677" cy="6017032"/>
          </a:xfrm>
          <a:prstGeom prst="rect">
            <a:avLst/>
          </a:prstGeom>
          <a:noFill/>
        </p:spPr>
        <p:txBody>
          <a:bodyPr wrap="square">
            <a:spAutoFit/>
          </a:bodyPr>
          <a:lstStyle/>
          <a:p>
            <a:r>
              <a:rPr lang="en-US" sz="2400" b="1" dirty="0"/>
              <a:t>"Thereupon the Buddha emitted from the white tuft between his eyebrows a light, which illuminated eighteen thousand worlds to the east, omitting none of them." </a:t>
            </a:r>
            <a:r>
              <a:rPr lang="en-US" b="1" dirty="0"/>
              <a:t>[Lotus Sutra, Chapter One]</a:t>
            </a:r>
          </a:p>
          <a:p>
            <a:endParaRPr lang="en-US" b="1" dirty="0"/>
          </a:p>
          <a:p>
            <a:r>
              <a:rPr lang="en-US" dirty="0"/>
              <a:t>"The white hair tuft centered between the; Buddha's eyebrows is called the precious seal of the reality mark of the middle Way, and represents </a:t>
            </a:r>
            <a:r>
              <a:rPr lang="en-US" b="1" dirty="0"/>
              <a:t>The Four Virtues of Nirvana, permanence [</a:t>
            </a:r>
            <a:r>
              <a:rPr lang="zh-CN" altLang="en-US" b="1" dirty="0"/>
              <a:t>常 </a:t>
            </a:r>
            <a:r>
              <a:rPr lang="en-US" b="1" dirty="0"/>
              <a:t>jo] , bliss  [</a:t>
            </a:r>
            <a:r>
              <a:rPr lang="zh-CN" altLang="en-US" b="1" dirty="0"/>
              <a:t>樂 </a:t>
            </a:r>
            <a:r>
              <a:rPr lang="en-US" b="1" dirty="0"/>
              <a:t>raku], true self [</a:t>
            </a:r>
            <a:r>
              <a:rPr lang="zh-CN" altLang="en-US" b="1" dirty="0"/>
              <a:t>我 </a:t>
            </a:r>
            <a:r>
              <a:rPr lang="en-US" b="1" dirty="0"/>
              <a:t>ga], and purity [</a:t>
            </a:r>
            <a:r>
              <a:rPr lang="zh-CN" altLang="en-US" b="1" dirty="0"/>
              <a:t>淨 </a:t>
            </a:r>
            <a:r>
              <a:rPr lang="en-US" b="1" dirty="0"/>
              <a:t>jo]</a:t>
            </a:r>
            <a:r>
              <a:rPr lang="en-US" dirty="0"/>
              <a:t>. The tuft has a hollow center, which represents </a:t>
            </a:r>
            <a:r>
              <a:rPr lang="en-US" b="1" dirty="0"/>
              <a:t>permanence</a:t>
            </a:r>
            <a:r>
              <a:rPr lang="en-US" dirty="0"/>
              <a:t>; the exquisiteness of the hair tuft represents </a:t>
            </a:r>
            <a:r>
              <a:rPr lang="en-US" b="1" dirty="0"/>
              <a:t>bliss</a:t>
            </a:r>
            <a:r>
              <a:rPr lang="en-US" dirty="0"/>
              <a:t>; its softness represents </a:t>
            </a:r>
            <a:r>
              <a:rPr lang="en-US" b="1" dirty="0"/>
              <a:t>true self</a:t>
            </a:r>
            <a:r>
              <a:rPr lang="en-US" dirty="0"/>
              <a:t>, and its white color represents </a:t>
            </a:r>
            <a:r>
              <a:rPr lang="en-US" b="1" dirty="0"/>
              <a:t>purity</a:t>
            </a:r>
            <a:r>
              <a:rPr lang="en-US" dirty="0"/>
              <a:t>. The light of the white tuft universally illumines the ultimate potential of all living beings, that is, Buddhahood, and among all the sutras, it is only in The Dharma Blossom that the Buddha emits this light. This indicates that The Dharma Blossom Sutra is the complete, sudden Dharma-door to the Buddha's wisdom, based on the reality mark."</a:t>
            </a:r>
          </a:p>
          <a:p>
            <a:endParaRPr lang="en-US" sz="1100" dirty="0"/>
          </a:p>
          <a:p>
            <a:r>
              <a:rPr lang="en-US" sz="1400" dirty="0"/>
              <a:t>[Commentary by Venerable Master </a:t>
            </a:r>
            <a:r>
              <a:rPr lang="en-US" sz="1400" dirty="0" err="1"/>
              <a:t>Hsuan</a:t>
            </a:r>
            <a:r>
              <a:rPr lang="en-US" sz="1400" dirty="0"/>
              <a:t> Hua, from the September, 1973, issue of </a:t>
            </a:r>
            <a:r>
              <a:rPr lang="en-US" sz="1400" b="1" i="1" dirty="0"/>
              <a:t>Vajra Bodhi Sea</a:t>
            </a:r>
            <a:r>
              <a:rPr lang="en-US" sz="1400" dirty="0"/>
              <a:t>:</a:t>
            </a:r>
          </a:p>
          <a:p>
            <a:r>
              <a:rPr lang="en-US" sz="1600" dirty="0">
                <a:hlinkClick r:id="rId2"/>
              </a:rPr>
              <a:t>http://www.drbachinese.org/vbs/1_100/vbs42/vbsT_42.html</a:t>
            </a:r>
            <a:r>
              <a:rPr lang="en-US" sz="1600" dirty="0"/>
              <a:t> ]</a:t>
            </a:r>
          </a:p>
        </p:txBody>
      </p:sp>
      <p:pic>
        <p:nvPicPr>
          <p:cNvPr id="5" name="Picture 4">
            <a:extLst>
              <a:ext uri="{FF2B5EF4-FFF2-40B4-BE49-F238E27FC236}">
                <a16:creationId xmlns:a16="http://schemas.microsoft.com/office/drawing/2014/main" id="{CA337CBE-20F5-1800-5D54-6ECDF9A93BBA}"/>
              </a:ext>
            </a:extLst>
          </p:cNvPr>
          <p:cNvPicPr>
            <a:picLocks noChangeAspect="1"/>
          </p:cNvPicPr>
          <p:nvPr/>
        </p:nvPicPr>
        <p:blipFill>
          <a:blip r:embed="rId3"/>
          <a:stretch>
            <a:fillRect/>
          </a:stretch>
        </p:blipFill>
        <p:spPr>
          <a:xfrm>
            <a:off x="7741656" y="653382"/>
            <a:ext cx="3348218" cy="4963518"/>
          </a:xfrm>
          <a:prstGeom prst="rect">
            <a:avLst/>
          </a:prstGeom>
        </p:spPr>
      </p:pic>
      <p:sp>
        <p:nvSpPr>
          <p:cNvPr id="6" name="TextBox 5">
            <a:extLst>
              <a:ext uri="{FF2B5EF4-FFF2-40B4-BE49-F238E27FC236}">
                <a16:creationId xmlns:a16="http://schemas.microsoft.com/office/drawing/2014/main" id="{AA28FF66-5CF7-925C-D072-EB4307B27FC7}"/>
              </a:ext>
            </a:extLst>
          </p:cNvPr>
          <p:cNvSpPr txBox="1"/>
          <p:nvPr/>
        </p:nvSpPr>
        <p:spPr>
          <a:xfrm>
            <a:off x="7413306" y="5645281"/>
            <a:ext cx="3978605" cy="800219"/>
          </a:xfrm>
          <a:prstGeom prst="rect">
            <a:avLst/>
          </a:prstGeom>
          <a:noFill/>
        </p:spPr>
        <p:txBody>
          <a:bodyPr wrap="square" rtlCol="0">
            <a:spAutoFit/>
          </a:bodyPr>
          <a:lstStyle/>
          <a:p>
            <a:pPr algn="ctr"/>
            <a:r>
              <a:rPr lang="en-US" b="1" dirty="0"/>
              <a:t>Buddha teaching the Lotus Sutra</a:t>
            </a:r>
          </a:p>
          <a:p>
            <a:pPr algn="ctr"/>
            <a:r>
              <a:rPr lang="en-US" sz="1400" dirty="0"/>
              <a:t>Thangka by </a:t>
            </a:r>
            <a:r>
              <a:rPr lang="en-US" sz="1400" dirty="0" err="1"/>
              <a:t>Kalyano</a:t>
            </a:r>
            <a:r>
              <a:rPr lang="en-US" sz="1400" dirty="0"/>
              <a:t> </a:t>
            </a:r>
            <a:r>
              <a:rPr lang="en-US" sz="1400" dirty="0" err="1"/>
              <a:t>Komito</a:t>
            </a:r>
            <a:r>
              <a:rPr lang="en-US" sz="1400" dirty="0"/>
              <a:t> Sacred Art:</a:t>
            </a:r>
          </a:p>
          <a:p>
            <a:pPr algn="ctr"/>
            <a:r>
              <a:rPr lang="en-US" sz="1400" dirty="0">
                <a:hlinkClick r:id="rId4"/>
              </a:rPr>
              <a:t>https://www.etsy.com/shop/KaylaKomitoSacredArt</a:t>
            </a:r>
            <a:endParaRPr lang="en-US" sz="1400" dirty="0"/>
          </a:p>
        </p:txBody>
      </p:sp>
      <p:sp>
        <p:nvSpPr>
          <p:cNvPr id="8" name="TextBox 7">
            <a:extLst>
              <a:ext uri="{FF2B5EF4-FFF2-40B4-BE49-F238E27FC236}">
                <a16:creationId xmlns:a16="http://schemas.microsoft.com/office/drawing/2014/main" id="{711760AF-4D75-5CC3-CE12-CBA188A26CB1}"/>
              </a:ext>
            </a:extLst>
          </p:cNvPr>
          <p:cNvSpPr txBox="1"/>
          <p:nvPr/>
        </p:nvSpPr>
        <p:spPr>
          <a:xfrm>
            <a:off x="111833" y="92098"/>
            <a:ext cx="11972720"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KS.2</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9</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474877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EDA1FA-44E1-26C1-9D99-E8646DDC3E80}"/>
              </a:ext>
            </a:extLst>
          </p:cNvPr>
          <p:cNvSpPr txBox="1"/>
          <p:nvPr/>
        </p:nvSpPr>
        <p:spPr>
          <a:xfrm>
            <a:off x="154525" y="415642"/>
            <a:ext cx="8693084" cy="6442358"/>
          </a:xfrm>
          <a:prstGeom prst="rect">
            <a:avLst/>
          </a:prstGeom>
          <a:noFill/>
        </p:spPr>
        <p:txBody>
          <a:bodyPr wrap="square" rtlCol="0">
            <a:spAutoFit/>
          </a:bodyPr>
          <a:lstStyle/>
          <a:p>
            <a:r>
              <a:rPr lang="en-US" sz="1600" dirty="0"/>
              <a:t>Notice in the previous slide how Venerable Master </a:t>
            </a:r>
            <a:r>
              <a:rPr lang="en-US" sz="1600" dirty="0" err="1"/>
              <a:t>Hsuan</a:t>
            </a:r>
            <a:r>
              <a:rPr lang="en-US" sz="1600" dirty="0"/>
              <a:t> Hua feels obligated to translate </a:t>
            </a:r>
            <a:r>
              <a:rPr lang="zh-CN" altLang="en-US" sz="1600" dirty="0"/>
              <a:t>我 </a:t>
            </a:r>
            <a:r>
              <a:rPr lang="en-US" altLang="zh-CN" sz="1600" dirty="0"/>
              <a:t>(ga) as "true self".  </a:t>
            </a:r>
            <a:r>
              <a:rPr lang="en-US" sz="1600" dirty="0"/>
              <a:t>In a 1996 article on the "Kannon Sutra", Tricycle magazine (</a:t>
            </a:r>
            <a:r>
              <a:rPr lang="en-US" sz="1600" dirty="0">
                <a:hlinkClick r:id="rId2"/>
              </a:rPr>
              <a:t>link</a:t>
            </a:r>
            <a:r>
              <a:rPr lang="en-US" sz="1600" dirty="0"/>
              <a:t>) goes even further and translates </a:t>
            </a:r>
            <a:r>
              <a:rPr lang="zh-CN" altLang="en-US" sz="1600" dirty="0"/>
              <a:t>我 </a:t>
            </a:r>
            <a:r>
              <a:rPr lang="en-US" altLang="zh-CN" sz="1600" dirty="0"/>
              <a:t>(</a:t>
            </a:r>
            <a:r>
              <a:rPr lang="en-US" sz="1600" dirty="0"/>
              <a:t>ga) as "selfless"!</a:t>
            </a:r>
          </a:p>
          <a:p>
            <a:endParaRPr lang="en-US" sz="900" dirty="0"/>
          </a:p>
          <a:p>
            <a:r>
              <a:rPr lang="en-US" sz="1600" dirty="0"/>
              <a:t>Anyone who has taken a basic course in Mandarin knows that the character </a:t>
            </a:r>
            <a:r>
              <a:rPr lang="zh-CN" altLang="en-US" sz="1600" b="1" dirty="0"/>
              <a:t>我</a:t>
            </a:r>
            <a:r>
              <a:rPr lang="zh-CN" altLang="en-US" sz="1600" dirty="0"/>
              <a:t> </a:t>
            </a:r>
            <a:r>
              <a:rPr lang="en-US" altLang="zh-CN" sz="1600" dirty="0"/>
              <a:t>(</a:t>
            </a:r>
            <a:r>
              <a:rPr lang="en-US" altLang="zh-CN" sz="1600" dirty="0" err="1"/>
              <a:t>Jp</a:t>
            </a:r>
            <a:r>
              <a:rPr lang="en-US" altLang="zh-CN" sz="1600" dirty="0"/>
              <a:t>: </a:t>
            </a:r>
            <a:r>
              <a:rPr lang="en-US" sz="1600" dirty="0"/>
              <a:t>ga; Mn: </a:t>
            </a:r>
            <a:r>
              <a:rPr lang="en-US" sz="1600" dirty="0" err="1"/>
              <a:t>wǒ</a:t>
            </a:r>
            <a:r>
              <a:rPr lang="en-US" sz="1600" dirty="0"/>
              <a:t>), is just the first person pronoun used in everyday speech: "I, me, my". It is much less commonly used in Japanese (which has many different first person pronouns), but when it is used in Japanese it still just means "I". The situation is similar in Korean, where </a:t>
            </a:r>
            <a:r>
              <a:rPr lang="zh-CN" altLang="en-US" sz="1600" dirty="0"/>
              <a:t>我 </a:t>
            </a:r>
            <a:r>
              <a:rPr lang="en-US" altLang="zh-CN" sz="1600" dirty="0"/>
              <a:t>(pronounced "ah" in Korean) is considered archaic or literary, but still just means "I".</a:t>
            </a:r>
            <a:endParaRPr lang="en-US" sz="1600" dirty="0"/>
          </a:p>
          <a:p>
            <a:endParaRPr lang="en-US" sz="900" dirty="0"/>
          </a:p>
          <a:p>
            <a:r>
              <a:rPr lang="en-US" sz="1600" dirty="0"/>
              <a:t>In fact, each of the Four Virtues of Nirvana is quite problematic, taken in isolation. Although "Self" (</a:t>
            </a:r>
            <a:r>
              <a:rPr lang="zh-CN" altLang="en-US" sz="1600" dirty="0"/>
              <a:t>我</a:t>
            </a:r>
            <a:r>
              <a:rPr lang="en-US" altLang="zh-CN" sz="1600" dirty="0"/>
              <a:t>; </a:t>
            </a:r>
            <a:r>
              <a:rPr lang="en-US" sz="1600" dirty="0"/>
              <a:t>ga) seems to create the greatest amount of consternation.</a:t>
            </a:r>
          </a:p>
          <a:p>
            <a:endParaRPr lang="en-US" sz="900" dirty="0"/>
          </a:p>
          <a:p>
            <a:r>
              <a:rPr lang="en-US" sz="1600" dirty="0"/>
              <a:t>Impermanence, Suffering, and No-Self are considered "dharma seals". Any teaching not consistent with impermanence, suffering, and no-self is by definition not consistent with the Buddha Dharma. And of course in the Heart Sutra </a:t>
            </a:r>
            <a:r>
              <a:rPr lang="en-US" sz="1600" dirty="0" err="1"/>
              <a:t>Avalokitesvara</a:t>
            </a:r>
            <a:r>
              <a:rPr lang="en-US" sz="1600" dirty="0"/>
              <a:t> teaches that nothing is "pure or tainted" (</a:t>
            </a:r>
            <a:r>
              <a:rPr lang="zh-CN" altLang="en-US" sz="1600" dirty="0"/>
              <a:t>不 垢 不 淨</a:t>
            </a:r>
            <a:r>
              <a:rPr lang="en-US" altLang="zh-CN" sz="1600" dirty="0"/>
              <a:t>, "</a:t>
            </a:r>
            <a:r>
              <a:rPr lang="en-US" altLang="zh-CN" sz="1600" dirty="0" err="1"/>
              <a:t>bul</a:t>
            </a:r>
            <a:r>
              <a:rPr lang="en-US" altLang="zh-CN" sz="1600" dirty="0"/>
              <a:t> </a:t>
            </a:r>
            <a:r>
              <a:rPr lang="en-US" altLang="zh-CN" sz="1600" dirty="0" err="1"/>
              <a:t>gu</a:t>
            </a:r>
            <a:r>
              <a:rPr lang="en-US" altLang="zh-CN" sz="1600" dirty="0"/>
              <a:t> </a:t>
            </a:r>
            <a:r>
              <a:rPr lang="en-US" altLang="zh-CN" sz="1600" dirty="0" err="1"/>
              <a:t>bu</a:t>
            </a:r>
            <a:r>
              <a:rPr lang="en-US" altLang="zh-CN" sz="1600" dirty="0"/>
              <a:t> </a:t>
            </a:r>
            <a:r>
              <a:rPr lang="en-US" altLang="zh-CN" sz="1600" dirty="0" err="1"/>
              <a:t>jeong</a:t>
            </a:r>
            <a:r>
              <a:rPr lang="en-US" altLang="zh-CN" sz="1600" dirty="0"/>
              <a:t>").</a:t>
            </a:r>
          </a:p>
          <a:p>
            <a:endParaRPr lang="en-US" altLang="zh-CN" sz="900" dirty="0"/>
          </a:p>
          <a:p>
            <a:r>
              <a:rPr lang="en-US" altLang="zh-CN" sz="1600" dirty="0"/>
              <a:t>Here is a longish quote from Master Sheng Yen on "the four virtues of nirvana":</a:t>
            </a:r>
          </a:p>
          <a:p>
            <a:endParaRPr lang="en-US" altLang="zh-CN" sz="900" dirty="0"/>
          </a:p>
          <a:p>
            <a:r>
              <a:rPr lang="en-US" altLang="zh-CN" sz="1600" i="1" dirty="0"/>
              <a:t>Suffering stems from impermanence and impurity. Even joy becomes suffering because it doesn't last. Eventually, we lose things we love, we get sick, we die. </a:t>
            </a:r>
            <a:r>
              <a:rPr lang="en-US" altLang="zh-CN" sz="1600" b="1" i="1" dirty="0"/>
              <a:t>The four virtues of permanence, joy, self and purity refer to nirvana, wisdom and Buddha-nature</a:t>
            </a:r>
            <a:r>
              <a:rPr lang="en-US" altLang="zh-CN" sz="1600" i="1" dirty="0"/>
              <a:t>. These things have no beginning or end, so of course they are permanent. Nirvana does not start when a person attains Buddhahood. Nirvana has always been, without beginning. The same is true for Buddha-nature. It is not because you practice that Buddha-nature begins. Buddha-nature has always existed. The same is true for natural wisdom. These three things are truly permanent. They haven't changed from impermanence to permanence. Permanence cannot grow out of impermanence. Truly permanent things have always been permanent. </a:t>
            </a:r>
          </a:p>
        </p:txBody>
      </p:sp>
      <p:pic>
        <p:nvPicPr>
          <p:cNvPr id="4" name="Picture 3">
            <a:extLst>
              <a:ext uri="{FF2B5EF4-FFF2-40B4-BE49-F238E27FC236}">
                <a16:creationId xmlns:a16="http://schemas.microsoft.com/office/drawing/2014/main" id="{8C77FBE2-F367-7F33-4221-18098C5D0452}"/>
              </a:ext>
            </a:extLst>
          </p:cNvPr>
          <p:cNvPicPr>
            <a:picLocks noChangeAspect="1"/>
          </p:cNvPicPr>
          <p:nvPr/>
        </p:nvPicPr>
        <p:blipFill>
          <a:blip r:embed="rId3"/>
          <a:stretch>
            <a:fillRect/>
          </a:stretch>
        </p:blipFill>
        <p:spPr>
          <a:xfrm>
            <a:off x="9074007" y="537932"/>
            <a:ext cx="2771775" cy="5391150"/>
          </a:xfrm>
          <a:prstGeom prst="rect">
            <a:avLst/>
          </a:prstGeom>
        </p:spPr>
      </p:pic>
      <p:sp>
        <p:nvSpPr>
          <p:cNvPr id="5" name="TextBox 4">
            <a:extLst>
              <a:ext uri="{FF2B5EF4-FFF2-40B4-BE49-F238E27FC236}">
                <a16:creationId xmlns:a16="http://schemas.microsoft.com/office/drawing/2014/main" id="{25BFB69C-3AE9-C1B4-3CEF-12CFA53A38BB}"/>
              </a:ext>
            </a:extLst>
          </p:cNvPr>
          <p:cNvSpPr txBox="1"/>
          <p:nvPr/>
        </p:nvSpPr>
        <p:spPr>
          <a:xfrm>
            <a:off x="9022933" y="5997203"/>
            <a:ext cx="2822849" cy="553998"/>
          </a:xfrm>
          <a:prstGeom prst="rect">
            <a:avLst/>
          </a:prstGeom>
          <a:noFill/>
        </p:spPr>
        <p:txBody>
          <a:bodyPr wrap="square" rtlCol="0">
            <a:spAutoFit/>
          </a:bodyPr>
          <a:lstStyle/>
          <a:p>
            <a:pPr algn="ctr"/>
            <a:r>
              <a:rPr lang="en-US" sz="1000" dirty="0"/>
              <a:t>A typical google image search result for </a:t>
            </a:r>
            <a:r>
              <a:rPr lang="zh-CN" altLang="en-US" sz="1000" dirty="0"/>
              <a:t>快樂 </a:t>
            </a:r>
            <a:endParaRPr lang="en-US" altLang="zh-CN" sz="1000" dirty="0"/>
          </a:p>
          <a:p>
            <a:pPr algn="ctr"/>
            <a:r>
              <a:rPr lang="en-US" altLang="zh-CN" sz="1000" dirty="0"/>
              <a:t>(lit: "happy happy"). Image from here: </a:t>
            </a:r>
            <a:r>
              <a:rPr lang="en-US" altLang="zh-CN" sz="1000" dirty="0">
                <a:hlinkClick r:id="rId4"/>
              </a:rPr>
              <a:t>https://womany.net/read/article/3263</a:t>
            </a:r>
            <a:endParaRPr lang="en-US" sz="1000" dirty="0"/>
          </a:p>
        </p:txBody>
      </p:sp>
      <p:sp>
        <p:nvSpPr>
          <p:cNvPr id="7" name="TextBox 6">
            <a:extLst>
              <a:ext uri="{FF2B5EF4-FFF2-40B4-BE49-F238E27FC236}">
                <a16:creationId xmlns:a16="http://schemas.microsoft.com/office/drawing/2014/main" id="{DCCCC486-8A59-EE28-EA9F-BA7F7217FCAA}"/>
              </a:ext>
            </a:extLst>
          </p:cNvPr>
          <p:cNvSpPr txBox="1"/>
          <p:nvPr/>
        </p:nvSpPr>
        <p:spPr>
          <a:xfrm>
            <a:off x="57150" y="-80821"/>
            <a:ext cx="11980325" cy="53793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30</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3815770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461B70-D674-20DC-C81C-D42DFBA79367}"/>
              </a:ext>
            </a:extLst>
          </p:cNvPr>
          <p:cNvSpPr txBox="1"/>
          <p:nvPr/>
        </p:nvSpPr>
        <p:spPr>
          <a:xfrm>
            <a:off x="233331" y="529721"/>
            <a:ext cx="9623270" cy="6247864"/>
          </a:xfrm>
          <a:prstGeom prst="rect">
            <a:avLst/>
          </a:prstGeom>
          <a:noFill/>
        </p:spPr>
        <p:txBody>
          <a:bodyPr wrap="square">
            <a:spAutoFit/>
          </a:bodyPr>
          <a:lstStyle/>
          <a:p>
            <a:r>
              <a:rPr lang="en-US" sz="1600" i="1" dirty="0"/>
              <a:t>Again, true joy does not come and go. True joy is uninterrupted and permanent. Every evening I ask, "Has today been a good day?" Some say yes, some say no, some remain silent. For the people who raise their hands, was it truly a good day? To truly have a good day, you must have an understanding of what a good day is. You would have to experience good days all the time. All days must be equally good. If you say that today is a good day, but yesterday wasn't, then today wasn't truly good either. It's good only in comparison to the previous day. Tomorrow may be better. Does that mean that today wasn't quite as good as you thought it was? If you were to say that all your days have been good, and then leave this retreat and get hit by a truck, would you stick to your word and say, "Ah, today's a good day"? …..</a:t>
            </a:r>
          </a:p>
          <a:p>
            <a:endParaRPr lang="en-US" sz="1600" i="1" dirty="0"/>
          </a:p>
          <a:p>
            <a:r>
              <a:rPr lang="en-US" sz="1600" i="1" dirty="0"/>
              <a:t>The self that we experience in ordinary life is not the true self. It is an illusion - our imagination and vexations. Reflect on this. What is it that you consider your self? There really is no such thing. It is the piecing together of various illusions and thoughts. We speak of the self as something which belongs to "me," something that's "mine," or something "I am." It is only consecutive thoughts, the previous thought generating a subsequent thought, which create the illusion of a self. There is only an illusory mind which derives from vexations. Vexations, in turn, come from fundamental ignorance, and fundamental ignorance has no beginning….</a:t>
            </a:r>
          </a:p>
          <a:p>
            <a:endParaRPr lang="en-US" sz="1600" i="1" dirty="0"/>
          </a:p>
          <a:p>
            <a:r>
              <a:rPr lang="en-US" sz="1600" i="1" dirty="0"/>
              <a:t>Something that is truly pure never changes, never moves. Fundamentally, there is no such thing as purity or impurity. We make distinctions between purity and impurity because of our confusion and discrimination. But there can never be true purity while there is discrimination, and discrimination comes from the mind of illusion and vexation.</a:t>
            </a:r>
          </a:p>
          <a:p>
            <a:endParaRPr lang="en-US" sz="1600" i="1" dirty="0"/>
          </a:p>
          <a:p>
            <a:r>
              <a:rPr lang="en-US" sz="1600" i="1" dirty="0"/>
              <a:t>The true states of permanence, joy, self and purity refer to nirvana; but if, when you enter nirvana there are still four virtues, then it is really attachment and you have not entered it. These so-called four virtues are only goals that lead us toward nirvana. Upon entering nirvana, there is no discrimination left, and therefore no need to speak of true virtues of permanence, joy, self and purity. </a:t>
            </a:r>
          </a:p>
        </p:txBody>
      </p:sp>
      <p:pic>
        <p:nvPicPr>
          <p:cNvPr id="5" name="Picture 4">
            <a:extLst>
              <a:ext uri="{FF2B5EF4-FFF2-40B4-BE49-F238E27FC236}">
                <a16:creationId xmlns:a16="http://schemas.microsoft.com/office/drawing/2014/main" id="{CA056BAD-8FF8-DEC1-3273-E77B6D19D511}"/>
              </a:ext>
            </a:extLst>
          </p:cNvPr>
          <p:cNvPicPr>
            <a:picLocks noChangeAspect="1"/>
          </p:cNvPicPr>
          <p:nvPr/>
        </p:nvPicPr>
        <p:blipFill>
          <a:blip r:embed="rId2"/>
          <a:stretch>
            <a:fillRect/>
          </a:stretch>
        </p:blipFill>
        <p:spPr>
          <a:xfrm>
            <a:off x="10186513" y="605395"/>
            <a:ext cx="1772156" cy="5188421"/>
          </a:xfrm>
          <a:prstGeom prst="rect">
            <a:avLst/>
          </a:prstGeom>
        </p:spPr>
      </p:pic>
      <p:sp>
        <p:nvSpPr>
          <p:cNvPr id="6" name="TextBox 5">
            <a:extLst>
              <a:ext uri="{FF2B5EF4-FFF2-40B4-BE49-F238E27FC236}">
                <a16:creationId xmlns:a16="http://schemas.microsoft.com/office/drawing/2014/main" id="{77AF6F02-2A35-8FF1-0EC5-3D77B6C62702}"/>
              </a:ext>
            </a:extLst>
          </p:cNvPr>
          <p:cNvSpPr txBox="1"/>
          <p:nvPr/>
        </p:nvSpPr>
        <p:spPr>
          <a:xfrm>
            <a:off x="10136063" y="5793816"/>
            <a:ext cx="1772156" cy="892552"/>
          </a:xfrm>
          <a:prstGeom prst="rect">
            <a:avLst/>
          </a:prstGeom>
          <a:noFill/>
        </p:spPr>
        <p:txBody>
          <a:bodyPr wrap="square" rtlCol="0">
            <a:spAutoFit/>
          </a:bodyPr>
          <a:lstStyle/>
          <a:p>
            <a:pPr algn="ctr"/>
            <a:r>
              <a:rPr lang="en-US" sz="1200" dirty="0"/>
              <a:t>From Master Sheng Yen's commentary on </a:t>
            </a:r>
            <a:r>
              <a:rPr lang="en-US" sz="1200" dirty="0" err="1"/>
              <a:t>Niutou</a:t>
            </a:r>
            <a:r>
              <a:rPr lang="en-US" sz="1200" dirty="0"/>
              <a:t> </a:t>
            </a:r>
            <a:r>
              <a:rPr lang="en-US" sz="1200" dirty="0" err="1"/>
              <a:t>Farong's</a:t>
            </a:r>
            <a:r>
              <a:rPr lang="en-US" sz="1200" dirty="0"/>
              <a:t> </a:t>
            </a:r>
            <a:r>
              <a:rPr lang="en-US" sz="1200" b="1" i="1" dirty="0"/>
              <a:t>Song of Mind</a:t>
            </a:r>
          </a:p>
          <a:p>
            <a:pPr algn="ctr"/>
            <a:r>
              <a:rPr lang="en-US" sz="800" dirty="0">
                <a:hlinkClick r:id="rId3"/>
              </a:rPr>
              <a:t>http://www.chancenter.org/chanctr/ddp/chanmag/sum1996.html</a:t>
            </a:r>
            <a:endParaRPr lang="en-US" sz="800" dirty="0"/>
          </a:p>
        </p:txBody>
      </p:sp>
      <p:sp>
        <p:nvSpPr>
          <p:cNvPr id="7" name="Rectangle 6">
            <a:extLst>
              <a:ext uri="{FF2B5EF4-FFF2-40B4-BE49-F238E27FC236}">
                <a16:creationId xmlns:a16="http://schemas.microsoft.com/office/drawing/2014/main" id="{BF3BD215-E2E6-DB69-26E4-EF2708744620}"/>
              </a:ext>
            </a:extLst>
          </p:cNvPr>
          <p:cNvSpPr/>
          <p:nvPr/>
        </p:nvSpPr>
        <p:spPr>
          <a:xfrm>
            <a:off x="10136063" y="5793816"/>
            <a:ext cx="1870955" cy="892552"/>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C876A0-F5D9-BDAB-4CFE-BDAAAACA9F91}"/>
              </a:ext>
            </a:extLst>
          </p:cNvPr>
          <p:cNvSpPr txBox="1"/>
          <p:nvPr/>
        </p:nvSpPr>
        <p:spPr>
          <a:xfrm>
            <a:off x="101600" y="0"/>
            <a:ext cx="12090400"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31</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661601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AC49F0-B982-914A-FFEA-3F1C3B989D06}"/>
              </a:ext>
            </a:extLst>
          </p:cNvPr>
          <p:cNvSpPr txBox="1"/>
          <p:nvPr/>
        </p:nvSpPr>
        <p:spPr>
          <a:xfrm>
            <a:off x="347247" y="885744"/>
            <a:ext cx="11497505" cy="60631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Bodhicitta of Aspiration: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"But what is the great purpose that makes this long training possible?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It is the aspiration or vow to assist all beings, and our most cherished ambition must be to transmit the Dharma and to liberate beings.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this aim comes the first dedication of the heart, and with the strength from this aim we can break our bones in the training."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hlinkClick r:id="rId2"/>
              </a:rPr>
              <a:t>The Discourse on The Inexhaustible Lamp of the Zen School</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Zen Master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Torei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Enji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 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Bodhicitta of Application: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Buddha found that what he taught [in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Avatamsaka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Sutra] from the viewpoint of Satori was too difficult, and so he resorted to skillful means to lead people toward it. He came down from the peak of full enlightenment and entered the Deer Park. There he first taught the Four Noble Truths, bringing five disciples to awakening. These five were the ones who had lived with him before his enlightenment, looking after him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practising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austerities with him…. Next, the Buddha taught the Six Paramitas. Paramita is a Sanskrit word which means crossing to the other shore. The Six Paramitas are: Giving, Keeping the Precepts (Sila); Patience; Devoted Effort or Application; Meditation; and Wisdom.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When these six virtues of the Way are actually realized in practice, then from this shore of error the ideal far shore of Satori is reached.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Bodhisattva is one who, with this insight, delivers himself as well as others."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Torei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 41-46]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Absolute Bodhicitta: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Turning the Wheel of the Dharma is the beginning and end of the whole training.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this aspiration one starts giving one's whole heart to the training; with one's heart in it, one does it. Depending on it, one looks for the wonder arousing, mysterious state behind the differentiations.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That attained, the transformation of one's life has been completed.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One grasps the fangs and claws of the Dharma-cave, and without let or hindrance freely walks the way of the gods, entering the coarse and the fine, the real and the seeming, raising one or two genuine seedlings and transmitting the Dharma to one's heirs, so that it can continue for ever as a brilliant light shining upon the world." [p. 23]</a:t>
            </a:r>
          </a:p>
        </p:txBody>
      </p:sp>
      <p:sp>
        <p:nvSpPr>
          <p:cNvPr id="4" name="TextBox 3">
            <a:extLst>
              <a:ext uri="{FF2B5EF4-FFF2-40B4-BE49-F238E27FC236}">
                <a16:creationId xmlns:a16="http://schemas.microsoft.com/office/drawing/2014/main" id="{00CDFAE9-E27A-D9B2-335E-A79DAF21860A}"/>
              </a:ext>
            </a:extLst>
          </p:cNvPr>
          <p:cNvSpPr txBox="1"/>
          <p:nvPr/>
        </p:nvSpPr>
        <p:spPr>
          <a:xfrm>
            <a:off x="228600" y="0"/>
            <a:ext cx="11880056"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KS.32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
        <p:nvSpPr>
          <p:cNvPr id="5" name="TextBox 4">
            <a:extLst>
              <a:ext uri="{FF2B5EF4-FFF2-40B4-BE49-F238E27FC236}">
                <a16:creationId xmlns:a16="http://schemas.microsoft.com/office/drawing/2014/main" id="{8D63BC85-B684-BACC-9364-16454D8710A4}"/>
              </a:ext>
            </a:extLst>
          </p:cNvPr>
          <p:cNvSpPr txBox="1"/>
          <p:nvPr/>
        </p:nvSpPr>
        <p:spPr>
          <a:xfrm>
            <a:off x="2560320" y="189186"/>
            <a:ext cx="6764984" cy="584775"/>
          </a:xfrm>
          <a:prstGeom prst="rect">
            <a:avLst/>
          </a:prstGeom>
          <a:noFill/>
        </p:spPr>
        <p:txBody>
          <a:bodyPr wrap="square">
            <a:spAutoFit/>
          </a:bodyPr>
          <a:lstStyle/>
          <a:p>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Refuge and Bodhicitta are the Cause</a:t>
            </a:r>
            <a:endParaRPr lang="en-US" sz="3200" dirty="0"/>
          </a:p>
        </p:txBody>
      </p:sp>
      <p:sp>
        <p:nvSpPr>
          <p:cNvPr id="6" name="Rectangle 5">
            <a:extLst>
              <a:ext uri="{FF2B5EF4-FFF2-40B4-BE49-F238E27FC236}">
                <a16:creationId xmlns:a16="http://schemas.microsoft.com/office/drawing/2014/main" id="{8D332F43-2EF0-D636-9C4E-6AA9C5B69F12}"/>
              </a:ext>
            </a:extLst>
          </p:cNvPr>
          <p:cNvSpPr/>
          <p:nvPr/>
        </p:nvSpPr>
        <p:spPr>
          <a:xfrm>
            <a:off x="2604463" y="188644"/>
            <a:ext cx="6236839" cy="584775"/>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272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594033-6E10-63D5-3FB7-A77C2E5C1CDA}"/>
              </a:ext>
            </a:extLst>
          </p:cNvPr>
          <p:cNvSpPr txBox="1"/>
          <p:nvPr/>
        </p:nvSpPr>
        <p:spPr>
          <a:xfrm>
            <a:off x="296391" y="725215"/>
            <a:ext cx="7983659" cy="5965672"/>
          </a:xfrm>
          <a:prstGeom prst="rect">
            <a:avLst/>
          </a:prstGeom>
          <a:noFill/>
        </p:spPr>
        <p:txBody>
          <a:bodyPr wrap="square">
            <a:spAutoFit/>
          </a:bodyPr>
          <a:lstStyle/>
          <a:p>
            <a:r>
              <a:rPr lang="en-US" i="1" dirty="0"/>
              <a:t>The Sutra of the Pure Name [</a:t>
            </a:r>
            <a:r>
              <a:rPr lang="en-US" i="1" dirty="0" err="1"/>
              <a:t>Vimalakirti</a:t>
            </a:r>
            <a:r>
              <a:rPr lang="en-US" i="1" dirty="0"/>
              <a:t> Sutra] states, </a:t>
            </a:r>
            <a:r>
              <a:rPr lang="en-US" b="1" i="1" dirty="0"/>
              <a:t>'If you are bound yourself, you cannot untie another's bonds.'</a:t>
            </a:r>
          </a:p>
          <a:p>
            <a:endParaRPr lang="en-US" i="1" dirty="0"/>
          </a:p>
          <a:p>
            <a:r>
              <a:rPr lang="en-US" i="1" dirty="0"/>
              <a:t>So we seek the completion of wisdom for the sake of all sentient beings, and in order  to attain it, we first need to see into (our) True Nature (Kensho). However, this is not to be understood as striving to become Buddha (as the main purpose), and only then (secondarily), to assist sentient beings, but rather </a:t>
            </a:r>
            <a:r>
              <a:rPr lang="en-US" b="1" i="1" dirty="0"/>
              <a:t>we seek to become Buddha in order to assist all sentient beings</a:t>
            </a:r>
            <a:r>
              <a:rPr lang="en-US" i="1" dirty="0"/>
              <a:t>. Yet again, this should not be understood in the sense that by assisting all sentient beings we become Buddha, but rather every step on the Buddha's Way is taken for the sake of all sentient beings. Thus followers of the Buddha's Way first need to cast off the sense of "I", and not to cling to any advantage of their own.</a:t>
            </a:r>
          </a:p>
          <a:p>
            <a:endParaRPr lang="en-US" i="1" dirty="0"/>
          </a:p>
          <a:p>
            <a:r>
              <a:rPr lang="en-US" i="1" dirty="0"/>
              <a:t>In the Nirvana Sutra the Buddha is quoted as saying, 'The aspiring heart is not split into two. Were there two hearts, the other (heart) would make for difficulties. Though not yet being delivered itself, it first (strives) to deliver others, so above all I do reverence to the aspiring heart. </a:t>
            </a:r>
          </a:p>
          <a:p>
            <a:endParaRPr lang="en-US" i="1" dirty="0"/>
          </a:p>
          <a:p>
            <a:r>
              <a:rPr lang="en-US" i="1" dirty="0"/>
              <a:t>The first requirement for trainees, therefore, is to let go of "I" and not to cling to their own advantage.</a:t>
            </a:r>
          </a:p>
          <a:p>
            <a:endParaRPr lang="en-US" sz="1200" dirty="0"/>
          </a:p>
          <a:p>
            <a:r>
              <a:rPr lang="en-US" sz="1200" dirty="0"/>
              <a:t>[</a:t>
            </a:r>
            <a:r>
              <a:rPr lang="en-US" sz="1200" b="1" i="1" dirty="0"/>
              <a:t>Discourse on the Inexhaustible Lamp</a:t>
            </a:r>
            <a:r>
              <a:rPr lang="en-US" sz="1200" dirty="0"/>
              <a:t>, pp. 179-181]</a:t>
            </a:r>
          </a:p>
        </p:txBody>
      </p:sp>
      <p:sp>
        <p:nvSpPr>
          <p:cNvPr id="5" name="TextBox 4">
            <a:extLst>
              <a:ext uri="{FF2B5EF4-FFF2-40B4-BE49-F238E27FC236}">
                <a16:creationId xmlns:a16="http://schemas.microsoft.com/office/drawing/2014/main" id="{4E263093-346B-0078-08C7-1220BD3D1269}"/>
              </a:ext>
            </a:extLst>
          </p:cNvPr>
          <p:cNvSpPr txBox="1"/>
          <p:nvPr/>
        </p:nvSpPr>
        <p:spPr>
          <a:xfrm>
            <a:off x="8778240" y="908094"/>
            <a:ext cx="2957611" cy="1569660"/>
          </a:xfrm>
          <a:prstGeom prst="rect">
            <a:avLst/>
          </a:prstGeom>
          <a:noFill/>
        </p:spPr>
        <p:txBody>
          <a:bodyPr wrap="square" rtlCol="0">
            <a:spAutoFit/>
          </a:bodyPr>
          <a:lstStyle/>
          <a:p>
            <a:r>
              <a:rPr lang="zh-CN" altLang="en-US" sz="9600" b="1" dirty="0"/>
              <a:t>見性</a:t>
            </a:r>
            <a:endParaRPr lang="en-US" sz="9600" b="1" dirty="0"/>
          </a:p>
        </p:txBody>
      </p:sp>
      <p:sp>
        <p:nvSpPr>
          <p:cNvPr id="6" name="TextBox 5">
            <a:extLst>
              <a:ext uri="{FF2B5EF4-FFF2-40B4-BE49-F238E27FC236}">
                <a16:creationId xmlns:a16="http://schemas.microsoft.com/office/drawing/2014/main" id="{B4A1C1E1-9C04-89E1-4BC3-41DE17D517EA}"/>
              </a:ext>
            </a:extLst>
          </p:cNvPr>
          <p:cNvSpPr txBox="1"/>
          <p:nvPr/>
        </p:nvSpPr>
        <p:spPr>
          <a:xfrm>
            <a:off x="8986345" y="2933697"/>
            <a:ext cx="2484645" cy="3046988"/>
          </a:xfrm>
          <a:prstGeom prst="rect">
            <a:avLst/>
          </a:prstGeom>
          <a:noFill/>
        </p:spPr>
        <p:txBody>
          <a:bodyPr wrap="square" rtlCol="0">
            <a:spAutoFit/>
          </a:bodyPr>
          <a:lstStyle/>
          <a:p>
            <a:r>
              <a:rPr lang="en-US" sz="1400" dirty="0"/>
              <a:t>Basic Meaning: to see the </a:t>
            </a:r>
          </a:p>
          <a:p>
            <a:r>
              <a:rPr lang="en-US" sz="1400" dirty="0"/>
              <a:t>(buddha-)nature</a:t>
            </a:r>
          </a:p>
          <a:p>
            <a:r>
              <a:rPr lang="en-US" sz="1400" dirty="0"/>
              <a:t>To see </a:t>
            </a:r>
            <a:r>
              <a:rPr lang="en-US" sz="1400" dirty="0" err="1"/>
              <a:t>oneʼs</a:t>
            </a:r>
            <a:r>
              <a:rPr lang="en-US" sz="1400" dirty="0"/>
              <a:t> own originally enlightened mind. To behold the Buddha-nature within oneself, a common saying of the Chan school, as seen for example, in the phrase </a:t>
            </a:r>
            <a:r>
              <a:rPr lang="en-US" sz="1400" b="1" dirty="0"/>
              <a:t>'seeing </a:t>
            </a:r>
            <a:r>
              <a:rPr lang="en-US" sz="1400" b="1" dirty="0" err="1"/>
              <a:t>oneʼs</a:t>
            </a:r>
            <a:r>
              <a:rPr lang="en-US" sz="1400" b="1" dirty="0"/>
              <a:t> nature, becoming Buddha'</a:t>
            </a:r>
            <a:r>
              <a:rPr lang="en-US" sz="1400" dirty="0"/>
              <a:t>  </a:t>
            </a:r>
            <a:r>
              <a:rPr lang="zh-CN" altLang="en-US" sz="1400" dirty="0"/>
              <a:t>見性成佛 </a:t>
            </a:r>
            <a:r>
              <a:rPr lang="en-US" altLang="zh-CN" sz="1400" dirty="0"/>
              <a:t>(</a:t>
            </a:r>
            <a:r>
              <a:rPr lang="en-US" sz="1400" dirty="0"/>
              <a:t>Skt. </a:t>
            </a:r>
            <a:r>
              <a:rPr lang="en-US" sz="1400" dirty="0" err="1"/>
              <a:t>dṛṣṭi</a:t>
            </a:r>
            <a:r>
              <a:rPr lang="en-US" sz="1400" dirty="0"/>
              <a:t>-svabhāva, </a:t>
            </a:r>
            <a:r>
              <a:rPr lang="en-US" sz="1400" dirty="0" err="1"/>
              <a:t>dṛś</a:t>
            </a:r>
            <a:r>
              <a:rPr lang="en-US" sz="1400" dirty="0"/>
              <a:t>, </a:t>
            </a:r>
            <a:r>
              <a:rPr lang="en-US" sz="1400" dirty="0" err="1"/>
              <a:t>dṛṣṭi</a:t>
            </a:r>
            <a:r>
              <a:rPr lang="en-US" sz="1400" dirty="0"/>
              <a:t>). </a:t>
            </a:r>
          </a:p>
          <a:p>
            <a:r>
              <a:rPr lang="en-US" sz="1400" dirty="0"/>
              <a:t>[Digital Dictionary of Buddhism:</a:t>
            </a:r>
          </a:p>
          <a:p>
            <a:r>
              <a:rPr lang="en-US" sz="1000" dirty="0">
                <a:hlinkClick r:id="rId2"/>
              </a:rPr>
              <a:t>http://www.buddhism-dict.net/cgi-bin/xpr-ddb.pl?89.xml+id(%27b898b-6027%27)</a:t>
            </a:r>
            <a:r>
              <a:rPr lang="en-US" sz="1000" dirty="0"/>
              <a:t> </a:t>
            </a:r>
            <a:r>
              <a:rPr lang="en-US" sz="1400" dirty="0"/>
              <a:t>]</a:t>
            </a:r>
          </a:p>
        </p:txBody>
      </p:sp>
      <p:sp>
        <p:nvSpPr>
          <p:cNvPr id="7" name="TextBox 6">
            <a:extLst>
              <a:ext uri="{FF2B5EF4-FFF2-40B4-BE49-F238E27FC236}">
                <a16:creationId xmlns:a16="http://schemas.microsoft.com/office/drawing/2014/main" id="{680A2F3C-398C-3614-2B0D-6B6381EDFFD8}"/>
              </a:ext>
            </a:extLst>
          </p:cNvPr>
          <p:cNvSpPr txBox="1"/>
          <p:nvPr/>
        </p:nvSpPr>
        <p:spPr>
          <a:xfrm>
            <a:off x="9143999" y="2301765"/>
            <a:ext cx="2169335" cy="461665"/>
          </a:xfrm>
          <a:prstGeom prst="rect">
            <a:avLst/>
          </a:prstGeom>
          <a:noFill/>
        </p:spPr>
        <p:txBody>
          <a:bodyPr wrap="square" rtlCol="0">
            <a:spAutoFit/>
          </a:bodyPr>
          <a:lstStyle/>
          <a:p>
            <a:r>
              <a:rPr lang="en-US" sz="2400" b="1" dirty="0"/>
              <a:t>ken            shō </a:t>
            </a:r>
          </a:p>
        </p:txBody>
      </p:sp>
      <p:sp>
        <p:nvSpPr>
          <p:cNvPr id="8" name="Rectangle 7">
            <a:extLst>
              <a:ext uri="{FF2B5EF4-FFF2-40B4-BE49-F238E27FC236}">
                <a16:creationId xmlns:a16="http://schemas.microsoft.com/office/drawing/2014/main" id="{C7521BE6-6337-9B69-FF1E-2091F2F7D3BC}"/>
              </a:ext>
            </a:extLst>
          </p:cNvPr>
          <p:cNvSpPr/>
          <p:nvPr/>
        </p:nvSpPr>
        <p:spPr>
          <a:xfrm>
            <a:off x="8778240" y="908094"/>
            <a:ext cx="2793650" cy="5278295"/>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5066BE-3ECB-0778-67EF-6B325C75786C}"/>
              </a:ext>
            </a:extLst>
          </p:cNvPr>
          <p:cNvSpPr txBox="1"/>
          <p:nvPr/>
        </p:nvSpPr>
        <p:spPr>
          <a:xfrm>
            <a:off x="107206" y="94593"/>
            <a:ext cx="11918731"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33</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1999220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E631D3-EDA5-B256-D05C-62E24613AA59}"/>
              </a:ext>
            </a:extLst>
          </p:cNvPr>
          <p:cNvSpPr txBox="1"/>
          <p:nvPr/>
        </p:nvSpPr>
        <p:spPr>
          <a:xfrm>
            <a:off x="496130" y="778669"/>
            <a:ext cx="6361870" cy="3662541"/>
          </a:xfrm>
          <a:prstGeom prst="rect">
            <a:avLst/>
          </a:prstGeom>
          <a:noFill/>
        </p:spPr>
        <p:txBody>
          <a:bodyPr wrap="square" rtlCol="0">
            <a:spAutoFit/>
          </a:bodyPr>
          <a:lstStyle/>
          <a:p>
            <a:r>
              <a:rPr lang="en-US" dirty="0"/>
              <a:t>The Bodhicitta of Aspiration, merely "wishing" for all beings to be free of suffering and of the causes of suffering, might seem almost insignificant. </a:t>
            </a:r>
          </a:p>
          <a:p>
            <a:endParaRPr lang="en-US" sz="1100" dirty="0"/>
          </a:p>
          <a:p>
            <a:r>
              <a:rPr lang="en-US" dirty="0"/>
              <a:t>But according to </a:t>
            </a:r>
            <a:r>
              <a:rPr lang="en-US" dirty="0" err="1"/>
              <a:t>Shantideva</a:t>
            </a:r>
            <a:r>
              <a:rPr lang="en-US" dirty="0"/>
              <a:t> it is nothing short of a miracle. It is literally something that "just happens" to you. You yourself do not choose the first arising of Bodhicitta. </a:t>
            </a:r>
          </a:p>
          <a:p>
            <a:endParaRPr lang="en-US" sz="1100" dirty="0"/>
          </a:p>
          <a:p>
            <a:r>
              <a:rPr lang="en-US" dirty="0"/>
              <a:t>Like final complete enlightenment (anuttara </a:t>
            </a:r>
            <a:r>
              <a:rPr lang="en-US" dirty="0" err="1"/>
              <a:t>samyak</a:t>
            </a:r>
            <a:r>
              <a:rPr lang="en-US" dirty="0"/>
              <a:t> </a:t>
            </a:r>
            <a:r>
              <a:rPr lang="en-US" dirty="0" err="1"/>
              <a:t>sambodhi</a:t>
            </a:r>
            <a:r>
              <a:rPr lang="en-US" dirty="0"/>
              <a:t>) </a:t>
            </a:r>
            <a:r>
              <a:rPr lang="en-US" dirty="0" err="1"/>
              <a:t>bodhictitta</a:t>
            </a:r>
            <a:r>
              <a:rPr lang="en-US" dirty="0"/>
              <a:t> "cannot be brought about". But unlike anuttara </a:t>
            </a:r>
            <a:r>
              <a:rPr lang="en-US" dirty="0" err="1"/>
              <a:t>samyak</a:t>
            </a:r>
            <a:r>
              <a:rPr lang="en-US" dirty="0"/>
              <a:t> </a:t>
            </a:r>
            <a:r>
              <a:rPr lang="en-US" dirty="0" err="1"/>
              <a:t>sambodhi</a:t>
            </a:r>
            <a:r>
              <a:rPr lang="en-US" dirty="0"/>
              <a:t>, it does arise. And once arisen, it can increase … and it can also decrease. It can also be lost altogether. But once lost it can still be recovered.</a:t>
            </a:r>
          </a:p>
          <a:p>
            <a:r>
              <a:rPr lang="en-US" sz="1200" b="1" dirty="0"/>
              <a:t>(All quotes are from </a:t>
            </a:r>
            <a:r>
              <a:rPr lang="en-US" sz="1200" b="1" dirty="0" err="1"/>
              <a:t>Shantideva's</a:t>
            </a:r>
            <a:r>
              <a:rPr lang="en-US" sz="1200" b="1" dirty="0"/>
              <a:t> Way of the Bodhisattva.)</a:t>
            </a:r>
          </a:p>
        </p:txBody>
      </p:sp>
      <p:pic>
        <p:nvPicPr>
          <p:cNvPr id="3" name="Picture 2">
            <a:extLst>
              <a:ext uri="{FF2B5EF4-FFF2-40B4-BE49-F238E27FC236}">
                <a16:creationId xmlns:a16="http://schemas.microsoft.com/office/drawing/2014/main" id="{FDE5E770-22B3-9E58-1566-522B525C023D}"/>
              </a:ext>
            </a:extLst>
          </p:cNvPr>
          <p:cNvPicPr>
            <a:picLocks noChangeAspect="1"/>
          </p:cNvPicPr>
          <p:nvPr/>
        </p:nvPicPr>
        <p:blipFill>
          <a:blip r:embed="rId2"/>
          <a:stretch>
            <a:fillRect/>
          </a:stretch>
        </p:blipFill>
        <p:spPr>
          <a:xfrm>
            <a:off x="7144180" y="778669"/>
            <a:ext cx="4608840" cy="3452790"/>
          </a:xfrm>
          <a:prstGeom prst="rect">
            <a:avLst/>
          </a:prstGeom>
        </p:spPr>
      </p:pic>
      <p:sp>
        <p:nvSpPr>
          <p:cNvPr id="4" name="TextBox 3">
            <a:extLst>
              <a:ext uri="{FF2B5EF4-FFF2-40B4-BE49-F238E27FC236}">
                <a16:creationId xmlns:a16="http://schemas.microsoft.com/office/drawing/2014/main" id="{CEB27BAA-C19F-1016-1FB4-730C1605BC74}"/>
              </a:ext>
            </a:extLst>
          </p:cNvPr>
          <p:cNvSpPr txBox="1"/>
          <p:nvPr/>
        </p:nvSpPr>
        <p:spPr>
          <a:xfrm>
            <a:off x="7194698" y="4801429"/>
            <a:ext cx="4558322" cy="1477328"/>
          </a:xfrm>
          <a:prstGeom prst="rect">
            <a:avLst/>
          </a:prstGeom>
          <a:noFill/>
        </p:spPr>
        <p:txBody>
          <a:bodyPr wrap="square" rtlCol="0">
            <a:spAutoFit/>
          </a:bodyPr>
          <a:lstStyle/>
          <a:p>
            <a:r>
              <a:rPr lang="en-US" b="1" dirty="0"/>
              <a:t>"When the Bodhicitta has arisen, in an instant a wretch who is bound in the prison of the cycle of existence is called a Child of the </a:t>
            </a:r>
            <a:r>
              <a:rPr lang="en-US" b="1" dirty="0" err="1"/>
              <a:t>Sugatas</a:t>
            </a:r>
            <a:r>
              <a:rPr lang="en-US" b="1" dirty="0"/>
              <a:t> and becomes worthy of reverence in the worlds of gods and humans."</a:t>
            </a:r>
          </a:p>
        </p:txBody>
      </p:sp>
      <p:sp>
        <p:nvSpPr>
          <p:cNvPr id="5" name="TextBox 4">
            <a:extLst>
              <a:ext uri="{FF2B5EF4-FFF2-40B4-BE49-F238E27FC236}">
                <a16:creationId xmlns:a16="http://schemas.microsoft.com/office/drawing/2014/main" id="{FF163F2D-98D9-571C-FC05-90FF1D42F2B7}"/>
              </a:ext>
            </a:extLst>
          </p:cNvPr>
          <p:cNvSpPr txBox="1"/>
          <p:nvPr/>
        </p:nvSpPr>
        <p:spPr>
          <a:xfrm>
            <a:off x="7316141" y="4288562"/>
            <a:ext cx="4501172" cy="307777"/>
          </a:xfrm>
          <a:prstGeom prst="rect">
            <a:avLst/>
          </a:prstGeom>
          <a:noFill/>
        </p:spPr>
        <p:txBody>
          <a:bodyPr wrap="square" rtlCol="0">
            <a:spAutoFit/>
          </a:bodyPr>
          <a:lstStyle/>
          <a:p>
            <a:r>
              <a:rPr lang="en-US" sz="1400" dirty="0"/>
              <a:t>Image from npr.org: </a:t>
            </a:r>
            <a:r>
              <a:rPr lang="en-US" sz="1400" dirty="0">
                <a:hlinkClick r:id="rId3"/>
              </a:rPr>
              <a:t>How Lightning Shapes The Climate </a:t>
            </a:r>
            <a:endParaRPr lang="en-US" sz="1400" dirty="0"/>
          </a:p>
        </p:txBody>
      </p:sp>
      <p:sp>
        <p:nvSpPr>
          <p:cNvPr id="6" name="Rectangle 5">
            <a:extLst>
              <a:ext uri="{FF2B5EF4-FFF2-40B4-BE49-F238E27FC236}">
                <a16:creationId xmlns:a16="http://schemas.microsoft.com/office/drawing/2014/main" id="{9DFCF1E5-ADC8-AB66-2907-CA707698E061}"/>
              </a:ext>
            </a:extLst>
          </p:cNvPr>
          <p:cNvSpPr/>
          <p:nvPr/>
        </p:nvSpPr>
        <p:spPr>
          <a:xfrm>
            <a:off x="435368" y="731801"/>
            <a:ext cx="6479741" cy="37562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74BA93-F936-A64D-CD33-31A13352C3CF}"/>
              </a:ext>
            </a:extLst>
          </p:cNvPr>
          <p:cNvSpPr/>
          <p:nvPr/>
        </p:nvSpPr>
        <p:spPr>
          <a:xfrm>
            <a:off x="7194698" y="4801429"/>
            <a:ext cx="4549970" cy="14773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05FC614-2863-98A8-491B-EEE632CE39DE}"/>
              </a:ext>
            </a:extLst>
          </p:cNvPr>
          <p:cNvSpPr txBox="1"/>
          <p:nvPr/>
        </p:nvSpPr>
        <p:spPr>
          <a:xfrm>
            <a:off x="92097" y="52627"/>
            <a:ext cx="11725215"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34</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
        <p:nvSpPr>
          <p:cNvPr id="15" name="TextBox 14">
            <a:extLst>
              <a:ext uri="{FF2B5EF4-FFF2-40B4-BE49-F238E27FC236}">
                <a16:creationId xmlns:a16="http://schemas.microsoft.com/office/drawing/2014/main" id="{601D596C-8B33-85A9-1C0B-A966ADEAEE43}"/>
              </a:ext>
            </a:extLst>
          </p:cNvPr>
          <p:cNvSpPr txBox="1"/>
          <p:nvPr/>
        </p:nvSpPr>
        <p:spPr>
          <a:xfrm>
            <a:off x="703142" y="4534945"/>
            <a:ext cx="611071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"Just as on a dark night black with clouds,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sudden lightning glares and all is clearly shown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Likewise rarely, through the Buddha's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Virtuous thoughts rise, brief and transient,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"Just as a blind man might find a jewel amongst heaps of rubbish, so this Bodhicitta has somehow arisen in me."</a:t>
            </a:r>
          </a:p>
        </p:txBody>
      </p:sp>
      <p:sp>
        <p:nvSpPr>
          <p:cNvPr id="16" name="Rectangle 15">
            <a:extLst>
              <a:ext uri="{FF2B5EF4-FFF2-40B4-BE49-F238E27FC236}">
                <a16:creationId xmlns:a16="http://schemas.microsoft.com/office/drawing/2014/main" id="{EFA7013F-1DE3-BD77-53D9-E900419A1F69}"/>
              </a:ext>
            </a:extLst>
          </p:cNvPr>
          <p:cNvSpPr/>
          <p:nvPr/>
        </p:nvSpPr>
        <p:spPr>
          <a:xfrm>
            <a:off x="618008" y="4534945"/>
            <a:ext cx="5732342" cy="11784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AFDE0FB-80A6-BD4B-CB9C-0D559E0A6590}"/>
              </a:ext>
            </a:extLst>
          </p:cNvPr>
          <p:cNvSpPr/>
          <p:nvPr/>
        </p:nvSpPr>
        <p:spPr>
          <a:xfrm>
            <a:off x="618008" y="5864772"/>
            <a:ext cx="5732342" cy="7014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127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64354-EAEB-1CB1-DFFA-383062DCA92D}"/>
              </a:ext>
            </a:extLst>
          </p:cNvPr>
          <p:cNvSpPr txBox="1"/>
          <p:nvPr/>
        </p:nvSpPr>
        <p:spPr>
          <a:xfrm>
            <a:off x="242886" y="611484"/>
            <a:ext cx="11437144" cy="6186309"/>
          </a:xfrm>
          <a:prstGeom prst="rect">
            <a:avLst/>
          </a:prstGeom>
          <a:noFill/>
        </p:spPr>
        <p:txBody>
          <a:bodyPr wrap="square">
            <a:spAutoFit/>
          </a:bodyPr>
          <a:lstStyle/>
          <a:p>
            <a:r>
              <a:rPr lang="en-US" b="1" dirty="0"/>
              <a:t>Yoshifumi Ueda, 1968: </a:t>
            </a:r>
          </a:p>
          <a:p>
            <a:endParaRPr lang="en-US" sz="900" b="1" dirty="0"/>
          </a:p>
          <a:p>
            <a:r>
              <a:rPr lang="en-US" i="1" dirty="0"/>
              <a:t>All forms of Buddhism take as their foundation going out from this world of suffering (samsara) and attaining the transcendent (nirvana). This is often assumed to entail a renunciation of ordinary life, an idea reinforced by the figure of Sakyamuni, whose abandonment of family and throne presents a thoroughgoing repudiation of the values of secular life. During Sakyamuni’s lifetime, however, there were strong bonds between the disciples who had renounced homelife and the laity that remained in the secular world, and in the person of the Buddha, who embodied the transcendent, both his mendicant disciples and his lay followers were able to find salvation. Still, the negative aspect of Buddhism—that of transcending the mundane world—is strong in Sakyamuni’s teaching, and after Sakyamuni’s death the distinction between lay and monk solidified.</a:t>
            </a:r>
          </a:p>
          <a:p>
            <a:endParaRPr lang="en-US" sz="1200" i="1" dirty="0"/>
          </a:p>
          <a:p>
            <a:r>
              <a:rPr lang="en-US" i="1" dirty="0"/>
              <a:t>Mahayana Buddhism arose as a movement to reunite the laity and the monks and nuns by overcoming the distinction between lay and monk, the world of ordinary life and the world of nirvana. Mahayana saw the earlier Buddhism as one that sought nirvana by abandoning the world of samsara and thus knew nothing of benefiting others, that is, leading the laity to enlightenment. It therefore labeled such Buddhism “Hinayana," the small vehicle, while proclaiming itself the great vehicle.</a:t>
            </a:r>
          </a:p>
          <a:p>
            <a:endParaRPr lang="en-US" sz="1200" i="1" dirty="0"/>
          </a:p>
          <a:p>
            <a:r>
              <a:rPr lang="en-US" i="1" dirty="0"/>
              <a:t>Mahayana does not teach abandonment of samsara. It considers it an error to seek the transcendent apart from the secular world, and is established at the point where the dualistic thinking of Hinayana is broken through. The true transcendent realm also transcends the distinction between samsara and nirvana, and is attained not through renouncing everyday life but through transforming it at its roots. </a:t>
            </a:r>
            <a:r>
              <a:rPr lang="en-US" b="1" i="1" dirty="0"/>
              <a:t>To borrow </a:t>
            </a:r>
            <a:r>
              <a:rPr lang="en-US" b="1" i="1" dirty="0" err="1"/>
              <a:t>Dogen’s</a:t>
            </a:r>
            <a:r>
              <a:rPr lang="en-US" b="1" i="1" dirty="0"/>
              <a:t> words, "Realize that samsara is none other than the life of Buddha"</a:t>
            </a:r>
            <a:r>
              <a:rPr lang="en-US" i="1" dirty="0"/>
              <a:t> (Shobogenzo shoji). Living ordinary life is itself the life of Buddha. In attaining this mode of existence lies the fundamental character of Mahayana. </a:t>
            </a:r>
          </a:p>
        </p:txBody>
      </p:sp>
      <p:sp>
        <p:nvSpPr>
          <p:cNvPr id="7" name="TextBox 6">
            <a:extLst>
              <a:ext uri="{FF2B5EF4-FFF2-40B4-BE49-F238E27FC236}">
                <a16:creationId xmlns:a16="http://schemas.microsoft.com/office/drawing/2014/main" id="{0B42E80A-5566-75D7-1812-B766B5637D76}"/>
              </a:ext>
            </a:extLst>
          </p:cNvPr>
          <p:cNvSpPr txBox="1"/>
          <p:nvPr/>
        </p:nvSpPr>
        <p:spPr>
          <a:xfrm>
            <a:off x="242886" y="78581"/>
            <a:ext cx="11880058"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4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35</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2237573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4E9A1D-DE89-DFCB-B560-24AADDE1AC42}"/>
              </a:ext>
            </a:extLst>
          </p:cNvPr>
          <p:cNvSpPr txBox="1"/>
          <p:nvPr/>
        </p:nvSpPr>
        <p:spPr>
          <a:xfrm>
            <a:off x="357186" y="592931"/>
            <a:ext cx="11044238" cy="5909310"/>
          </a:xfrm>
          <a:prstGeom prst="rect">
            <a:avLst/>
          </a:prstGeom>
          <a:noFill/>
        </p:spPr>
        <p:txBody>
          <a:bodyPr wrap="square">
            <a:spAutoFit/>
          </a:bodyPr>
          <a:lstStyle/>
          <a:p>
            <a:r>
              <a:rPr lang="en-US" i="1" dirty="0"/>
              <a:t>That samsara is not abandoned must not be understood superficially, for one does indeed go out from samsara. But while the person who simply dwells in samsara is attached to it and does not seek nirvana, the one who has abandoned samsara to dwell in nirvana (Hinayana sage) is attached to nirvana. The true transcendent realm is free of all forms of attachment. Moreover, </a:t>
            </a:r>
            <a:r>
              <a:rPr lang="en-US" b="1" i="1" dirty="0"/>
              <a:t>the person who has realized nirvana experiences the sameness (</a:t>
            </a:r>
            <a:r>
              <a:rPr lang="en-US" b="1" i="1" dirty="0" err="1"/>
              <a:t>samata</a:t>
            </a:r>
            <a:r>
              <a:rPr lang="en-US" b="1" i="1" dirty="0"/>
              <a:t>) of sentient beings in samsara and himself, that is, the fact that the minds of sentient beings and his own mind are one. </a:t>
            </a:r>
            <a:r>
              <a:rPr lang="en-US" i="1" dirty="0"/>
              <a:t>When the mind thus awakened turns towards sentient beings in samsara, it is called great compassion. One goes out from samsara and reaches nirvana, but without abiding in nirvana compassionately re-enters the world of samsara. Since the awakened one abides neither in samsara nor nirvana, there is nowhere that he abides. Hence, the Mahayana concept of nirvana is "nirvana of no abiding place".</a:t>
            </a:r>
          </a:p>
          <a:p>
            <a:endParaRPr lang="en-US" i="1" dirty="0"/>
          </a:p>
          <a:p>
            <a:r>
              <a:rPr lang="en-US" i="1" dirty="0"/>
              <a:t>In order to reach the transcendent, Mahayana Buddhists practiced the "three learnings" (precepts, meditation, wisdom). In other words, they walked the path of renunciation of secular life. This did not mean that one could not reach the transcendent unless one entered a life of monastic discipline and practice; renouncing homelife was significant only as a tested method for transforming the world of ordinary life and grounding it in the transcendent. Monastic life is unnecessary if one is able to attain the transcendent while living in the mundane world. This is the Mahayana spirit, typically expressed in the </a:t>
            </a:r>
            <a:r>
              <a:rPr lang="en-US" i="1" dirty="0" err="1"/>
              <a:t>Vimalakirti</a:t>
            </a:r>
            <a:r>
              <a:rPr lang="en-US" i="1" dirty="0"/>
              <a:t> Sutra, in which layman </a:t>
            </a:r>
            <a:r>
              <a:rPr lang="en-US" i="1" dirty="0" err="1"/>
              <a:t>Vimalakirti</a:t>
            </a:r>
            <a:r>
              <a:rPr lang="en-US" i="1" dirty="0"/>
              <a:t> is depicted as superior to bodhisattvas who have renounced the world. But even though the distinction between monk and lay was erased in spirit, it was not until the Pure Land Buddhism of twelfth century Japan that a reliable method to replace the three learnings was established.</a:t>
            </a:r>
          </a:p>
          <a:p>
            <a:pPr algn="ctr"/>
            <a:r>
              <a:rPr lang="en-US" dirty="0"/>
              <a:t>[</a:t>
            </a:r>
            <a:r>
              <a:rPr lang="en-US" b="1" i="1" dirty="0"/>
              <a:t>The Mahayana Structure of </a:t>
            </a:r>
            <a:r>
              <a:rPr lang="en-US" b="1" i="1" dirty="0" err="1"/>
              <a:t>Shinran’s</a:t>
            </a:r>
            <a:r>
              <a:rPr lang="en-US" b="1" i="1" dirty="0"/>
              <a:t> Thought PART I </a:t>
            </a:r>
            <a:r>
              <a:rPr lang="en-US" dirty="0"/>
              <a:t>Yoshifumi Ueda, 1968] </a:t>
            </a:r>
            <a:r>
              <a:rPr lang="en-US" dirty="0">
                <a:hlinkClick r:id="rId2"/>
              </a:rPr>
              <a:t>https://otani.repo.nii.ac.jp/record/8927/files/EB17-1-06.pdf</a:t>
            </a:r>
            <a:r>
              <a:rPr lang="en-US" dirty="0"/>
              <a:t> ] </a:t>
            </a:r>
          </a:p>
        </p:txBody>
      </p:sp>
      <p:sp>
        <p:nvSpPr>
          <p:cNvPr id="5" name="TextBox 4">
            <a:extLst>
              <a:ext uri="{FF2B5EF4-FFF2-40B4-BE49-F238E27FC236}">
                <a16:creationId xmlns:a16="http://schemas.microsoft.com/office/drawing/2014/main" id="{86BB66DC-FE0B-5E09-F46E-B45E3762ADD3}"/>
              </a:ext>
            </a:extLst>
          </p:cNvPr>
          <p:cNvSpPr txBox="1"/>
          <p:nvPr/>
        </p:nvSpPr>
        <p:spPr>
          <a:xfrm>
            <a:off x="85725" y="60028"/>
            <a:ext cx="11880056"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4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36</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4163580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218C72-D963-AADC-1F85-8F45964835F8}"/>
              </a:ext>
            </a:extLst>
          </p:cNvPr>
          <p:cNvSpPr txBox="1"/>
          <p:nvPr/>
        </p:nvSpPr>
        <p:spPr>
          <a:xfrm>
            <a:off x="174397" y="695368"/>
            <a:ext cx="8476684" cy="60631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生死</a:t>
            </a:r>
            <a:r>
              <a:rPr kumimoji="0" lang="zh-CN" altLang="en-US"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SHOJI Life-and-Death     [Shobogenzo, Chapter 92]</a:t>
            </a:r>
            <a:endParaRPr lang="en-US" dirty="0"/>
          </a:p>
          <a:p>
            <a:endParaRPr lang="en-US" sz="1400" dirty="0"/>
          </a:p>
          <a:p>
            <a:r>
              <a:rPr lang="en-US" i="1" dirty="0"/>
              <a:t>Because in life-and-death there is Buddha, there is no life and death. Again, we can say: Because in life-and-death there is no "Buddha," we are not deluded in life-and-death. [This] meaning was expressed by </a:t>
            </a:r>
            <a:r>
              <a:rPr lang="en-US" i="1" dirty="0" err="1"/>
              <a:t>Kassan</a:t>
            </a:r>
            <a:r>
              <a:rPr lang="en-US" i="1" dirty="0"/>
              <a:t> and </a:t>
            </a:r>
            <a:r>
              <a:rPr lang="en-US" i="1" dirty="0" err="1"/>
              <a:t>Jozan</a:t>
            </a:r>
            <a:r>
              <a:rPr lang="en-US" i="1" dirty="0"/>
              <a:t>. [These] are the words of the two Zen Masters; they are the words of people who had got the truth, and so they were decidedly not laid down in vain. A person who wishes to get free from life and death should just illuminate this truth. If a person looks for Buddha outside of life-and-death, that is like pointing a cart north and making for [the south country of] Etsu, or like facing south and hoping to see the North Star. It is to be amassing more and more causes of life and death, and to have utterly lost the way of liberation. When we understand that only life-and-death itself is nirvana, there is nothing to hate as life and death and nothing to aspire to as nirvana. Then, for the first time, the means exist to get free from life and death. To understand that we move from birth to death is a mistake. Birth is a state at one moment; it already has a past and will have a future. For this reason, it is said in the Buddha-Dharma that appearance is just non-appearance. Extinction also is a state at one moment; it too has a past and a future. This is why it is said that disappearance is just non-disappearance. In the time called life, there is nothing besides life. In the time called death, there is nothing besides death. Thus, when life comes it is just life, and when death comes it is just death; do not say, confronting them, that you will serve them, and do not wish for them.</a:t>
            </a:r>
          </a:p>
        </p:txBody>
      </p:sp>
      <p:pic>
        <p:nvPicPr>
          <p:cNvPr id="5" name="Picture 4">
            <a:extLst>
              <a:ext uri="{FF2B5EF4-FFF2-40B4-BE49-F238E27FC236}">
                <a16:creationId xmlns:a16="http://schemas.microsoft.com/office/drawing/2014/main" id="{2B2D4F4B-6C43-5953-6E4F-DFCE3762B25D}"/>
              </a:ext>
            </a:extLst>
          </p:cNvPr>
          <p:cNvPicPr>
            <a:picLocks noChangeAspect="1"/>
          </p:cNvPicPr>
          <p:nvPr/>
        </p:nvPicPr>
        <p:blipFill>
          <a:blip r:embed="rId2"/>
          <a:stretch>
            <a:fillRect/>
          </a:stretch>
        </p:blipFill>
        <p:spPr>
          <a:xfrm>
            <a:off x="8815066" y="1028863"/>
            <a:ext cx="3090704" cy="4405269"/>
          </a:xfrm>
          <a:prstGeom prst="rect">
            <a:avLst/>
          </a:prstGeom>
        </p:spPr>
      </p:pic>
      <p:sp>
        <p:nvSpPr>
          <p:cNvPr id="7" name="TextBox 6">
            <a:extLst>
              <a:ext uri="{FF2B5EF4-FFF2-40B4-BE49-F238E27FC236}">
                <a16:creationId xmlns:a16="http://schemas.microsoft.com/office/drawing/2014/main" id="{D7CFCD57-2F51-432A-3C57-46889A5713BC}"/>
              </a:ext>
            </a:extLst>
          </p:cNvPr>
          <p:cNvSpPr txBox="1"/>
          <p:nvPr/>
        </p:nvSpPr>
        <p:spPr>
          <a:xfrm>
            <a:off x="324416" y="100013"/>
            <a:ext cx="11927116"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4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37</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
        <p:nvSpPr>
          <p:cNvPr id="2" name="TextBox 1">
            <a:extLst>
              <a:ext uri="{FF2B5EF4-FFF2-40B4-BE49-F238E27FC236}">
                <a16:creationId xmlns:a16="http://schemas.microsoft.com/office/drawing/2014/main" id="{9893B0DE-7AAB-1739-2434-E69221CD0929}"/>
              </a:ext>
            </a:extLst>
          </p:cNvPr>
          <p:cNvSpPr txBox="1"/>
          <p:nvPr/>
        </p:nvSpPr>
        <p:spPr>
          <a:xfrm>
            <a:off x="8815066" y="5434132"/>
            <a:ext cx="3090704" cy="1077218"/>
          </a:xfrm>
          <a:prstGeom prst="rect">
            <a:avLst/>
          </a:prstGeom>
          <a:noFill/>
        </p:spPr>
        <p:txBody>
          <a:bodyPr wrap="square" rtlCol="0">
            <a:spAutoFit/>
          </a:bodyPr>
          <a:lstStyle/>
          <a:p>
            <a:pPr algn="ctr"/>
            <a:r>
              <a:rPr lang="en-US" sz="1100" dirty="0"/>
              <a:t>Volume 4 of </a:t>
            </a:r>
            <a:r>
              <a:rPr lang="en-US" sz="1100" dirty="0" err="1"/>
              <a:t>Dogen's</a:t>
            </a:r>
            <a:r>
              <a:rPr lang="en-US" sz="1100" dirty="0"/>
              <a:t> </a:t>
            </a:r>
            <a:r>
              <a:rPr lang="en-US" sz="1100" b="1" i="1" dirty="0" err="1"/>
              <a:t>Shobogenzo</a:t>
            </a:r>
            <a:r>
              <a:rPr lang="en-US" sz="1100" dirty="0"/>
              <a:t> (containing the chapter "Shoji") is available for purchase and also for free pdf download at the BDK American website here:</a:t>
            </a:r>
          </a:p>
          <a:p>
            <a:pPr algn="ctr"/>
            <a:r>
              <a:rPr lang="en-US" sz="1000" dirty="0">
                <a:hlinkClick r:id="rId3"/>
              </a:rPr>
              <a:t>https://www.bdkamerica.org/product/shobogenzo-the-true-dharma-eye-treasury-volume-iv/</a:t>
            </a:r>
            <a:endParaRPr lang="en-US" sz="1000" dirty="0"/>
          </a:p>
        </p:txBody>
      </p:sp>
    </p:spTree>
    <p:extLst>
      <p:ext uri="{BB962C8B-B14F-4D97-AF65-F5344CB8AC3E}">
        <p14:creationId xmlns:p14="http://schemas.microsoft.com/office/powerpoint/2010/main" val="1395524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AE9AE1-5208-B523-8BB8-27A53300215A}"/>
              </a:ext>
            </a:extLst>
          </p:cNvPr>
          <p:cNvSpPr txBox="1"/>
          <p:nvPr/>
        </p:nvSpPr>
        <p:spPr>
          <a:xfrm>
            <a:off x="325931" y="1065475"/>
            <a:ext cx="7347078" cy="5078313"/>
          </a:xfrm>
          <a:prstGeom prst="rect">
            <a:avLst/>
          </a:prstGeom>
          <a:noFill/>
        </p:spPr>
        <p:txBody>
          <a:bodyPr wrap="square">
            <a:spAutoFit/>
          </a:bodyPr>
          <a:lstStyle/>
          <a:p>
            <a:r>
              <a:rPr lang="en-US" b="1" i="1" dirty="0"/>
              <a:t>This life-and-death is just the sacred life of buddha. </a:t>
            </a:r>
            <a:r>
              <a:rPr lang="en-US" i="1" dirty="0"/>
              <a:t>If we hate it and want to get rid of it, that is just wanting to lose the sacred life of buddha. If we stick in it, if we attach to life-and-death, this also is to lose the sacred life of buddha. We confine ourselves to the condition of buddha. When we are without dislike and without longing, then for the first time we enter the mind of buddha. But do not consider it with mind and do not say it with words! When we just let go of our own body and our own mind and throw them into the house of buddha, they are set into action from the side of buddha; then when we continue to obey this, without exerting any force and without expending any mind, we get free from life and death and become buddha. Who would wish to linger in mind?</a:t>
            </a:r>
          </a:p>
          <a:p>
            <a:endParaRPr lang="en-US" i="1" dirty="0"/>
          </a:p>
          <a:p>
            <a:r>
              <a:rPr lang="en-US" i="1" dirty="0"/>
              <a:t>There is a very easy way to become buddha. Not committing wrongs; being without attachment to life-and-death; showing deep compassion for all living beings, venerating those above and pitying those below; being free of the mind that dislikes the ten thousand things and free of the mind that desires them; the mind being without thought and without grief: this is called buddha. </a:t>
            </a:r>
            <a:r>
              <a:rPr lang="en-US" b="1" i="1" dirty="0"/>
              <a:t>Look for nothing else. </a:t>
            </a:r>
            <a:r>
              <a:rPr lang="en-US" i="1" dirty="0"/>
              <a:t>[pp. 197-198]</a:t>
            </a:r>
          </a:p>
        </p:txBody>
      </p:sp>
      <p:sp>
        <p:nvSpPr>
          <p:cNvPr id="5" name="TextBox 4">
            <a:extLst>
              <a:ext uri="{FF2B5EF4-FFF2-40B4-BE49-F238E27FC236}">
                <a16:creationId xmlns:a16="http://schemas.microsoft.com/office/drawing/2014/main" id="{BB5A792B-1813-1664-2689-338641D0F6B0}"/>
              </a:ext>
            </a:extLst>
          </p:cNvPr>
          <p:cNvSpPr txBox="1"/>
          <p:nvPr/>
        </p:nvSpPr>
        <p:spPr>
          <a:xfrm>
            <a:off x="214313" y="169710"/>
            <a:ext cx="11808618"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a:t>
            </a:r>
            <a:r>
              <a:rPr lang="en-US" sz="24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38</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pic>
        <p:nvPicPr>
          <p:cNvPr id="7" name="Picture 6">
            <a:extLst>
              <a:ext uri="{FF2B5EF4-FFF2-40B4-BE49-F238E27FC236}">
                <a16:creationId xmlns:a16="http://schemas.microsoft.com/office/drawing/2014/main" id="{122F2C43-9AEF-FDD7-6D96-F05AE2BC507D}"/>
              </a:ext>
            </a:extLst>
          </p:cNvPr>
          <p:cNvPicPr>
            <a:picLocks noChangeAspect="1"/>
          </p:cNvPicPr>
          <p:nvPr/>
        </p:nvPicPr>
        <p:blipFill>
          <a:blip r:embed="rId2"/>
          <a:stretch>
            <a:fillRect/>
          </a:stretch>
        </p:blipFill>
        <p:spPr>
          <a:xfrm>
            <a:off x="8067662" y="779228"/>
            <a:ext cx="3526643" cy="5095915"/>
          </a:xfrm>
          <a:prstGeom prst="rect">
            <a:avLst/>
          </a:prstGeom>
        </p:spPr>
      </p:pic>
      <p:sp>
        <p:nvSpPr>
          <p:cNvPr id="8" name="TextBox 7">
            <a:extLst>
              <a:ext uri="{FF2B5EF4-FFF2-40B4-BE49-F238E27FC236}">
                <a16:creationId xmlns:a16="http://schemas.microsoft.com/office/drawing/2014/main" id="{3C11F3E3-D327-797F-34AA-A2B67169BA55}"/>
              </a:ext>
            </a:extLst>
          </p:cNvPr>
          <p:cNvSpPr txBox="1"/>
          <p:nvPr/>
        </p:nvSpPr>
        <p:spPr>
          <a:xfrm>
            <a:off x="8041474" y="5843706"/>
            <a:ext cx="3579017" cy="600164"/>
          </a:xfrm>
          <a:prstGeom prst="rect">
            <a:avLst/>
          </a:prstGeom>
          <a:noFill/>
        </p:spPr>
        <p:txBody>
          <a:bodyPr wrap="square" rtlCol="0">
            <a:spAutoFit/>
          </a:bodyPr>
          <a:lstStyle/>
          <a:p>
            <a:pPr algn="ctr"/>
            <a:r>
              <a:rPr lang="en-US" sz="1400" b="1" dirty="0"/>
              <a:t>Manga </a:t>
            </a:r>
            <a:r>
              <a:rPr lang="en-US" sz="1400" b="1" dirty="0" err="1"/>
              <a:t>Dogen-sama</a:t>
            </a:r>
            <a:r>
              <a:rPr lang="en-US" sz="1400" b="1" dirty="0"/>
              <a:t> </a:t>
            </a:r>
            <a:r>
              <a:rPr lang="en-US" sz="1400" b="1" dirty="0" err="1"/>
              <a:t>Monogatari</a:t>
            </a:r>
            <a:r>
              <a:rPr lang="en-US" sz="1400" b="1" dirty="0"/>
              <a:t> 3-volume set</a:t>
            </a:r>
          </a:p>
          <a:p>
            <a:pPr algn="ctr"/>
            <a:r>
              <a:rPr lang="en-US" sz="1000" dirty="0"/>
              <a:t>"A manga story that can be enjoyed by both children and adults"</a:t>
            </a:r>
          </a:p>
          <a:p>
            <a:pPr algn="ctr"/>
            <a:r>
              <a:rPr lang="en-US" sz="900" dirty="0">
                <a:hlinkClick r:id="rId3"/>
              </a:rPr>
              <a:t>https://shop.sotozen-net.or.jp/products/detail.php?product_id=212</a:t>
            </a:r>
            <a:endParaRPr lang="en-US" sz="900" dirty="0"/>
          </a:p>
        </p:txBody>
      </p:sp>
    </p:spTree>
    <p:extLst>
      <p:ext uri="{BB962C8B-B14F-4D97-AF65-F5344CB8AC3E}">
        <p14:creationId xmlns:p14="http://schemas.microsoft.com/office/powerpoint/2010/main" val="1160277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2548D6-D5A4-48A2-4A1B-82C60805C607}"/>
              </a:ext>
            </a:extLst>
          </p:cNvPr>
          <p:cNvSpPr txBox="1"/>
          <p:nvPr/>
        </p:nvSpPr>
        <p:spPr>
          <a:xfrm>
            <a:off x="320563" y="580034"/>
            <a:ext cx="11417968" cy="6186309"/>
          </a:xfrm>
          <a:prstGeom prst="rect">
            <a:avLst/>
          </a:prstGeom>
          <a:noFill/>
        </p:spPr>
        <p:txBody>
          <a:bodyPr wrap="square" rtlCol="0">
            <a:spAutoFit/>
          </a:bodyPr>
          <a:lstStyle/>
          <a:p>
            <a:r>
              <a:rPr lang="en-US" dirty="0"/>
              <a:t>There is a </a:t>
            </a:r>
            <a:r>
              <a:rPr lang="en-US" dirty="0">
                <a:hlinkClick r:id="rId2"/>
              </a:rPr>
              <a:t>Tricycle article </a:t>
            </a:r>
            <a:r>
              <a:rPr lang="en-US" dirty="0"/>
              <a:t>about </a:t>
            </a:r>
            <a:r>
              <a:rPr lang="en-US" dirty="0" err="1"/>
              <a:t>Hakuin's</a:t>
            </a:r>
            <a:r>
              <a:rPr lang="en-US" dirty="0"/>
              <a:t> relationship with the </a:t>
            </a:r>
            <a:r>
              <a:rPr lang="en-US" dirty="0" err="1"/>
              <a:t>Kazeon</a:t>
            </a:r>
            <a:r>
              <a:rPr lang="en-US" dirty="0"/>
              <a:t> chant. It begins like this "Toward the end of his life, Zen Master </a:t>
            </a:r>
            <a:r>
              <a:rPr lang="en-US" dirty="0" err="1"/>
              <a:t>Hakuin</a:t>
            </a:r>
            <a:r>
              <a:rPr lang="en-US" dirty="0"/>
              <a:t> took an interest in aspects of life outside the monastery walls ….."</a:t>
            </a:r>
          </a:p>
          <a:p>
            <a:endParaRPr lang="en-US" sz="900" dirty="0"/>
          </a:p>
          <a:p>
            <a:r>
              <a:rPr lang="en-US" dirty="0"/>
              <a:t>This wording is very misleading for at least two reasons. First of all, </a:t>
            </a:r>
            <a:r>
              <a:rPr lang="en-US" dirty="0" err="1"/>
              <a:t>Hakuin</a:t>
            </a:r>
            <a:r>
              <a:rPr lang="en-US" dirty="0"/>
              <a:t> had many lay students throughout his entire teaching career, and when he was first starting out he actually had more lay students than monastics! And second of all, while it is true that </a:t>
            </a:r>
            <a:r>
              <a:rPr lang="en-US" dirty="0" err="1"/>
              <a:t>Hakuin</a:t>
            </a:r>
            <a:r>
              <a:rPr lang="en-US" dirty="0"/>
              <a:t> was 60 when he had his meeting with the samurai Inoue </a:t>
            </a:r>
            <a:r>
              <a:rPr lang="en-US" dirty="0" err="1"/>
              <a:t>Hyōma</a:t>
            </a:r>
            <a:r>
              <a:rPr lang="en-US" dirty="0"/>
              <a:t> and began to enthusiastically promote the Kanzeon chant, this was </a:t>
            </a:r>
            <a:r>
              <a:rPr lang="en-US" b="1" i="1" dirty="0"/>
              <a:t>not </a:t>
            </a:r>
            <a:r>
              <a:rPr lang="en-US" dirty="0"/>
              <a:t>"toward the end of his life", for he would live for another 23 years! </a:t>
            </a:r>
          </a:p>
          <a:p>
            <a:endParaRPr lang="en-US" sz="900" dirty="0"/>
          </a:p>
          <a:p>
            <a:r>
              <a:rPr lang="en-US" dirty="0" err="1"/>
              <a:t>Hakuin</a:t>
            </a:r>
            <a:r>
              <a:rPr lang="en-US" dirty="0"/>
              <a:t> attained his final great awakening at the age of 41. While reading the Lotus Sutra, by the way. He would live to be 83. So the period of time during which </a:t>
            </a:r>
            <a:r>
              <a:rPr lang="en-US" dirty="0" err="1"/>
              <a:t>Hakuin</a:t>
            </a:r>
            <a:r>
              <a:rPr lang="en-US" dirty="0"/>
              <a:t> promoted the Kanzeon chant comprises well over half of his career as an enlightened Zen Master. </a:t>
            </a:r>
          </a:p>
          <a:p>
            <a:endParaRPr lang="en-US" sz="900" dirty="0"/>
          </a:p>
          <a:p>
            <a:r>
              <a:rPr lang="en-US" dirty="0"/>
              <a:t>One thing that </a:t>
            </a:r>
            <a:r>
              <a:rPr lang="en-US" dirty="0" err="1"/>
              <a:t>Hakuin</a:t>
            </a:r>
            <a:r>
              <a:rPr lang="en-US" dirty="0"/>
              <a:t> did was to immediately distribute the hundreds of left over copies of the chant that Inoue </a:t>
            </a:r>
            <a:r>
              <a:rPr lang="en-US" dirty="0" err="1"/>
              <a:t>Hyōma</a:t>
            </a:r>
            <a:r>
              <a:rPr lang="en-US" dirty="0"/>
              <a:t> had given to him (having been unable himself to get people to take them). Recall that </a:t>
            </a:r>
            <a:r>
              <a:rPr lang="en-US" dirty="0" err="1"/>
              <a:t>Hakuin</a:t>
            </a:r>
            <a:r>
              <a:rPr lang="en-US" dirty="0"/>
              <a:t> listed nine different provinces in which he had encouraged people to recite the Kanzeon Sutra. </a:t>
            </a:r>
            <a:r>
              <a:rPr lang="en-US" dirty="0" err="1"/>
              <a:t>Hakuin</a:t>
            </a:r>
            <a:r>
              <a:rPr lang="en-US" dirty="0"/>
              <a:t> was a very sought-after public speaker. He traveled extensively and always drew a big crowd. He not only encouraged individuals to recite the Kanzeon chant, he encouraged whole communities to chant it.</a:t>
            </a:r>
          </a:p>
          <a:p>
            <a:endParaRPr lang="en-US" sz="900" dirty="0"/>
          </a:p>
          <a:p>
            <a:r>
              <a:rPr lang="en-US" dirty="0"/>
              <a:t>"[W]</a:t>
            </a:r>
            <a:r>
              <a:rPr lang="en-US" dirty="0" err="1"/>
              <a:t>henever</a:t>
            </a:r>
            <a:r>
              <a:rPr lang="en-US" dirty="0"/>
              <a:t> Master </a:t>
            </a:r>
            <a:r>
              <a:rPr lang="en-US" dirty="0" err="1"/>
              <a:t>Hakuin</a:t>
            </a:r>
            <a:r>
              <a:rPr lang="en-US" dirty="0"/>
              <a:t> visits other provinces to hold practice assemblies and teach the Dharma, he always urges not only his own Zen students, but all religiously minded men and women to recite it. This is something that has brought great joy to the heavenly lords that protect Buddhism and to the myriad Japanese kami as well. In villages where this sutra is recited, calamities are unknown, destructive fires and theft are unheard of, harvests are abundant, and all the villagers live at least to the age of a hundred." </a:t>
            </a:r>
            <a:r>
              <a:rPr lang="en-US" sz="1400" dirty="0"/>
              <a:t>[</a:t>
            </a:r>
            <a:r>
              <a:rPr lang="en-US" sz="1400" b="1" i="1" dirty="0"/>
              <a:t>The Tale of </a:t>
            </a:r>
            <a:r>
              <a:rPr lang="en-US" sz="1400" b="1" i="1" dirty="0" err="1"/>
              <a:t>Yūkichi</a:t>
            </a:r>
            <a:r>
              <a:rPr lang="en-US" sz="1400" b="1" i="1" dirty="0"/>
              <a:t> of Takayama</a:t>
            </a:r>
            <a:r>
              <a:rPr lang="en-US" sz="1400" dirty="0"/>
              <a:t>, from </a:t>
            </a:r>
            <a:r>
              <a:rPr lang="en-US" sz="1400" b="1" i="1" dirty="0"/>
              <a:t>Precious Mirror Cave</a:t>
            </a:r>
            <a:r>
              <a:rPr lang="en-US" sz="1400" dirty="0"/>
              <a:t>]</a:t>
            </a:r>
          </a:p>
          <a:p>
            <a:endParaRPr lang="en-US" dirty="0"/>
          </a:p>
        </p:txBody>
      </p:sp>
      <p:sp>
        <p:nvSpPr>
          <p:cNvPr id="4" name="TextBox 3">
            <a:extLst>
              <a:ext uri="{FF2B5EF4-FFF2-40B4-BE49-F238E27FC236}">
                <a16:creationId xmlns:a16="http://schemas.microsoft.com/office/drawing/2014/main" id="{AD7C1463-0E59-E079-F630-8B8DE8317C70}"/>
              </a:ext>
            </a:extLst>
          </p:cNvPr>
          <p:cNvSpPr txBox="1"/>
          <p:nvPr/>
        </p:nvSpPr>
        <p:spPr>
          <a:xfrm>
            <a:off x="195723" y="91657"/>
            <a:ext cx="11800553"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KS.3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1375398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96EB82-7423-01ED-2744-DC0CB72D1AED}"/>
              </a:ext>
            </a:extLst>
          </p:cNvPr>
          <p:cNvPicPr>
            <a:picLocks noChangeAspect="1"/>
          </p:cNvPicPr>
          <p:nvPr/>
        </p:nvPicPr>
        <p:blipFill>
          <a:blip r:embed="rId2"/>
          <a:stretch>
            <a:fillRect/>
          </a:stretch>
        </p:blipFill>
        <p:spPr>
          <a:xfrm>
            <a:off x="535592" y="799976"/>
            <a:ext cx="5825188" cy="5825188"/>
          </a:xfrm>
          <a:prstGeom prst="rect">
            <a:avLst/>
          </a:prstGeom>
        </p:spPr>
      </p:pic>
      <p:sp>
        <p:nvSpPr>
          <p:cNvPr id="3" name="TextBox 2">
            <a:extLst>
              <a:ext uri="{FF2B5EF4-FFF2-40B4-BE49-F238E27FC236}">
                <a16:creationId xmlns:a16="http://schemas.microsoft.com/office/drawing/2014/main" id="{77EF2CED-3512-075C-64C4-8F36CB7864F5}"/>
              </a:ext>
            </a:extLst>
          </p:cNvPr>
          <p:cNvSpPr txBox="1"/>
          <p:nvPr/>
        </p:nvSpPr>
        <p:spPr>
          <a:xfrm>
            <a:off x="6663937" y="842037"/>
            <a:ext cx="5348253" cy="2769989"/>
          </a:xfrm>
          <a:prstGeom prst="rect">
            <a:avLst/>
          </a:prstGeom>
          <a:noFill/>
        </p:spPr>
        <p:txBody>
          <a:bodyPr wrap="square" rtlCol="0">
            <a:spAutoFit/>
          </a:bodyPr>
          <a:lstStyle/>
          <a:p>
            <a:r>
              <a:rPr lang="ja-JP" altLang="en-US" sz="2800" b="1" dirty="0"/>
              <a:t>延命十句觀音經</a:t>
            </a:r>
          </a:p>
          <a:p>
            <a:r>
              <a:rPr lang="en-US" altLang="ja-JP" sz="2800" dirty="0"/>
              <a:t>Ten Verse Kannon Sutra</a:t>
            </a:r>
          </a:p>
          <a:p>
            <a:r>
              <a:rPr lang="ja-JP" altLang="en-US" sz="2800" b="1" dirty="0"/>
              <a:t>えんめいじっくかんのんぎょう</a:t>
            </a:r>
            <a:endParaRPr lang="en-US" altLang="ja-JP" sz="2800" b="1" dirty="0"/>
          </a:p>
          <a:p>
            <a:endParaRPr lang="en-US" b="1" dirty="0"/>
          </a:p>
          <a:p>
            <a:r>
              <a:rPr lang="en-US" b="1" dirty="0"/>
              <a:t>From the Facebook group:</a:t>
            </a:r>
          </a:p>
          <a:p>
            <a:r>
              <a:rPr lang="zh-CN" altLang="en-US" b="1" dirty="0"/>
              <a:t>全球佛教 </a:t>
            </a:r>
            <a:r>
              <a:rPr lang="en-US" b="1" dirty="0"/>
              <a:t>Global Buddhism:</a:t>
            </a:r>
          </a:p>
          <a:p>
            <a:r>
              <a:rPr lang="en-US" b="1" dirty="0">
                <a:hlinkClick r:id="rId3"/>
              </a:rPr>
              <a:t>https://www.facebook.com/global.buddhism.fanpage?locale=ja_JP</a:t>
            </a:r>
            <a:endParaRPr lang="en-US" b="1" dirty="0"/>
          </a:p>
        </p:txBody>
      </p:sp>
      <p:pic>
        <p:nvPicPr>
          <p:cNvPr id="6" name="Picture 5">
            <a:extLst>
              <a:ext uri="{FF2B5EF4-FFF2-40B4-BE49-F238E27FC236}">
                <a16:creationId xmlns:a16="http://schemas.microsoft.com/office/drawing/2014/main" id="{47B8CE68-5045-692C-59BB-BF2E4851D084}"/>
              </a:ext>
            </a:extLst>
          </p:cNvPr>
          <p:cNvPicPr>
            <a:picLocks noChangeAspect="1"/>
          </p:cNvPicPr>
          <p:nvPr/>
        </p:nvPicPr>
        <p:blipFill>
          <a:blip r:embed="rId4"/>
          <a:stretch>
            <a:fillRect/>
          </a:stretch>
        </p:blipFill>
        <p:spPr>
          <a:xfrm>
            <a:off x="7353061" y="3612026"/>
            <a:ext cx="3760840" cy="2943841"/>
          </a:xfrm>
          <a:prstGeom prst="rect">
            <a:avLst/>
          </a:prstGeom>
        </p:spPr>
      </p:pic>
      <p:sp>
        <p:nvSpPr>
          <p:cNvPr id="8" name="TextBox 7">
            <a:extLst>
              <a:ext uri="{FF2B5EF4-FFF2-40B4-BE49-F238E27FC236}">
                <a16:creationId xmlns:a16="http://schemas.microsoft.com/office/drawing/2014/main" id="{EE018935-C9C7-E926-C34A-F117892AEB95}"/>
              </a:ext>
            </a:extLst>
          </p:cNvPr>
          <p:cNvSpPr txBox="1"/>
          <p:nvPr/>
        </p:nvSpPr>
        <p:spPr>
          <a:xfrm>
            <a:off x="179810" y="65784"/>
            <a:ext cx="11832380"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KS.39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269596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A0F8E5-3AEC-6019-566F-9E94710D33A2}"/>
              </a:ext>
            </a:extLst>
          </p:cNvPr>
          <p:cNvSpPr txBox="1"/>
          <p:nvPr/>
        </p:nvSpPr>
        <p:spPr>
          <a:xfrm>
            <a:off x="489098" y="779721"/>
            <a:ext cx="9626010" cy="5755422"/>
          </a:xfrm>
          <a:prstGeom prst="rect">
            <a:avLst/>
          </a:prstGeom>
          <a:noFill/>
        </p:spPr>
        <p:txBody>
          <a:bodyPr wrap="square">
            <a:spAutoFit/>
          </a:bodyPr>
          <a:lstStyle/>
          <a:p>
            <a:r>
              <a:rPr lang="en-US" sz="1600" dirty="0"/>
              <a:t>"Iida </a:t>
            </a:r>
            <a:r>
              <a:rPr lang="en-US" sz="1600" dirty="0" err="1"/>
              <a:t>Yasuemon</a:t>
            </a:r>
            <a:r>
              <a:rPr lang="en-US" sz="1600" dirty="0"/>
              <a:t>, a samurai from Takayama in </a:t>
            </a:r>
            <a:r>
              <a:rPr lang="en-US" sz="1600" dirty="0" err="1"/>
              <a:t>Hida</a:t>
            </a:r>
            <a:r>
              <a:rPr lang="en-US" sz="1600" dirty="0"/>
              <a:t> province (the northern part of modern Gifu prefecture) whom </a:t>
            </a:r>
            <a:r>
              <a:rPr lang="en-US" sz="1600" dirty="0" err="1"/>
              <a:t>Hakuin</a:t>
            </a:r>
            <a:r>
              <a:rPr lang="en-US" sz="1600" dirty="0"/>
              <a:t> has narrate the bulk of </a:t>
            </a:r>
            <a:r>
              <a:rPr lang="en-US" sz="1600" dirty="0" err="1"/>
              <a:t>Yūkichi’s</a:t>
            </a:r>
            <a:r>
              <a:rPr lang="en-US" sz="1600" dirty="0"/>
              <a:t> tale, begins by describing the mysterious disappearance of Kojima </a:t>
            </a:r>
            <a:r>
              <a:rPr lang="en-US" sz="1600" dirty="0" err="1"/>
              <a:t>Sōsuke</a:t>
            </a:r>
            <a:r>
              <a:rPr lang="en-US" sz="1600" dirty="0"/>
              <a:t>. </a:t>
            </a:r>
            <a:r>
              <a:rPr lang="en-US" sz="1600" dirty="0" err="1"/>
              <a:t>Sōsuke</a:t>
            </a:r>
            <a:r>
              <a:rPr lang="en-US" sz="1600" dirty="0"/>
              <a:t>, an upstanding citizen of Takayama, has apparently absconded with a consignment of valuable merchandise his fellow merchants had entrusted to him. </a:t>
            </a:r>
            <a:r>
              <a:rPr lang="en-US" sz="1600" dirty="0" err="1"/>
              <a:t>Sōsuke</a:t>
            </a:r>
            <a:r>
              <a:rPr lang="en-US" sz="1600" dirty="0"/>
              <a:t> was a gifted Zen student who while studying with </a:t>
            </a:r>
            <a:r>
              <a:rPr lang="en-US" sz="1600" dirty="0" err="1"/>
              <a:t>Hakuin</a:t>
            </a:r>
            <a:r>
              <a:rPr lang="en-US" sz="1600" dirty="0"/>
              <a:t> had experienced the breakthrough known as </a:t>
            </a:r>
            <a:r>
              <a:rPr lang="en-US" sz="1600" dirty="0" err="1"/>
              <a:t>kenshō</a:t>
            </a:r>
            <a:r>
              <a:rPr lang="en-US" sz="1600" dirty="0"/>
              <a:t> or satori. He had gone on to become a leading figure among the close-knit community of </a:t>
            </a:r>
            <a:r>
              <a:rPr lang="en-US" sz="1600" dirty="0" err="1"/>
              <a:t>Hakuin’s</a:t>
            </a:r>
            <a:r>
              <a:rPr lang="en-US" sz="1600" dirty="0"/>
              <a:t> lay followers in the Takayama area. But being ignorant of the practice that continues after satori, he thought he had achieved final enlightenment and his training was over. Priests of the local Pure Land temples used </a:t>
            </a:r>
            <a:r>
              <a:rPr lang="en-US" sz="1600" dirty="0" err="1"/>
              <a:t>Sōsuke’s</a:t>
            </a:r>
            <a:r>
              <a:rPr lang="en-US" sz="1600" dirty="0"/>
              <a:t> suspicious disappearance as a pretext to unleash attacks on </a:t>
            </a:r>
            <a:r>
              <a:rPr lang="en-US" sz="1600" dirty="0" err="1"/>
              <a:t>Hakuin</a:t>
            </a:r>
            <a:r>
              <a:rPr lang="en-US" sz="1600" dirty="0"/>
              <a:t> and his Zen teaching, causing his lay followers in the city considerable embarrassment.</a:t>
            </a:r>
          </a:p>
          <a:p>
            <a:endParaRPr lang="en-US" sz="1600" dirty="0"/>
          </a:p>
          <a:p>
            <a:r>
              <a:rPr lang="en-US" sz="1600" dirty="0"/>
              <a:t>"While all this was taking place, a fourteen-year-old boy named </a:t>
            </a:r>
            <a:r>
              <a:rPr lang="en-US" sz="1600" dirty="0" err="1"/>
              <a:t>Yūkichi</a:t>
            </a:r>
            <a:r>
              <a:rPr lang="en-US" sz="1600" dirty="0"/>
              <a:t> was possessed by the deity of the large Inari Shinto Shrine in Takayama. Speaking through the young boy, the deity summons the townspeople and over a period of days delivers a series of teachings and pronouncements, in the course of which he reveals </a:t>
            </a:r>
            <a:r>
              <a:rPr lang="en-US" sz="1600" dirty="0" err="1"/>
              <a:t>Sōsuke’s</a:t>
            </a:r>
            <a:r>
              <a:rPr lang="en-US" sz="1600" dirty="0"/>
              <a:t> whereabouts and explains the reason for his disappearance. He then goes on to give a series of impressive formal Zen talks (</a:t>
            </a:r>
            <a:r>
              <a:rPr lang="en-US" sz="1600" dirty="0" err="1"/>
              <a:t>teishō</a:t>
            </a:r>
            <a:r>
              <a:rPr lang="en-US" sz="1600" dirty="0"/>
              <a:t>) in which he stoutly defends </a:t>
            </a:r>
            <a:r>
              <a:rPr lang="en-US" sz="1600" dirty="0" err="1"/>
              <a:t>Hakuin</a:t>
            </a:r>
            <a:r>
              <a:rPr lang="en-US" sz="1600" dirty="0"/>
              <a:t> and the methods of </a:t>
            </a:r>
            <a:r>
              <a:rPr lang="en-US" sz="1600" dirty="0" err="1"/>
              <a:t>koan</a:t>
            </a:r>
            <a:r>
              <a:rPr lang="en-US" sz="1600" dirty="0"/>
              <a:t> Zen and denounces the priests who have criticized him.</a:t>
            </a:r>
          </a:p>
          <a:p>
            <a:endParaRPr lang="en-US" sz="1600" dirty="0"/>
          </a:p>
          <a:p>
            <a:r>
              <a:rPr lang="en-US" sz="1600" dirty="0"/>
              <a:t>"Speaking through </a:t>
            </a:r>
            <a:r>
              <a:rPr lang="en-US" sz="1600" dirty="0" err="1"/>
              <a:t>Yūkichi</a:t>
            </a:r>
            <a:r>
              <a:rPr lang="en-US" sz="1600" dirty="0"/>
              <a:t>, the deity explains that </a:t>
            </a:r>
            <a:r>
              <a:rPr lang="en-US" sz="1600" dirty="0" err="1"/>
              <a:t>Sōsuke’s</a:t>
            </a:r>
            <a:r>
              <a:rPr lang="en-US" sz="1600" dirty="0"/>
              <a:t> mistake was in assuming that having received a certificate of satori from </a:t>
            </a:r>
            <a:r>
              <a:rPr lang="en-US" sz="1600" dirty="0" err="1"/>
              <a:t>Hakuin</a:t>
            </a:r>
            <a:r>
              <a:rPr lang="en-US" sz="1600" dirty="0"/>
              <a:t>, his Zen training was over and that he was now a </a:t>
            </a:r>
            <a:r>
              <a:rPr lang="en-US" sz="1600" dirty="0" err="1"/>
              <a:t>fullfledged</a:t>
            </a:r>
            <a:r>
              <a:rPr lang="en-US" sz="1600" dirty="0"/>
              <a:t> Dharma heir of the master and entitled to teach others. He goes on to point out that attainment of </a:t>
            </a:r>
            <a:r>
              <a:rPr lang="en-US" sz="1600" dirty="0" err="1"/>
              <a:t>kenshō</a:t>
            </a:r>
            <a:r>
              <a:rPr lang="en-US" sz="1600" dirty="0"/>
              <a:t>, as deeply significant as it is, is merely the entrance to the Buddhist life, a gateway that students must pass through before they can begin the lifelong “</a:t>
            </a:r>
            <a:r>
              <a:rPr lang="en-US" sz="1600" dirty="0" err="1"/>
              <a:t>postsatori</a:t>
            </a:r>
            <a:r>
              <a:rPr lang="en-US" sz="1600" dirty="0"/>
              <a:t>” practice—deepening self-attainment and eventually teaching others."</a:t>
            </a:r>
          </a:p>
          <a:p>
            <a:r>
              <a:rPr lang="en-US" sz="1600" dirty="0"/>
              <a:t>[</a:t>
            </a:r>
            <a:r>
              <a:rPr lang="en-US" sz="1600" b="1" i="1" dirty="0"/>
              <a:t>The Tale of </a:t>
            </a:r>
            <a:r>
              <a:rPr lang="en-US" sz="1600" b="1" i="1" dirty="0" err="1"/>
              <a:t>Yūkichi</a:t>
            </a:r>
            <a:r>
              <a:rPr lang="en-US" sz="1600" b="1" i="1" dirty="0"/>
              <a:t> of Takayama</a:t>
            </a:r>
            <a:r>
              <a:rPr lang="en-US" sz="1600" dirty="0"/>
              <a:t>, from </a:t>
            </a:r>
            <a:r>
              <a:rPr lang="en-US" sz="1600" b="1" i="1" dirty="0"/>
              <a:t>Precious Mirror Cave</a:t>
            </a:r>
            <a:r>
              <a:rPr lang="en-US" sz="1600" dirty="0"/>
              <a:t>]</a:t>
            </a:r>
          </a:p>
        </p:txBody>
      </p:sp>
      <p:pic>
        <p:nvPicPr>
          <p:cNvPr id="5" name="Picture 4">
            <a:extLst>
              <a:ext uri="{FF2B5EF4-FFF2-40B4-BE49-F238E27FC236}">
                <a16:creationId xmlns:a16="http://schemas.microsoft.com/office/drawing/2014/main" id="{C5710156-2D61-6658-2BEF-11CCEB2E2F10}"/>
              </a:ext>
            </a:extLst>
          </p:cNvPr>
          <p:cNvPicPr>
            <a:picLocks noChangeAspect="1"/>
          </p:cNvPicPr>
          <p:nvPr/>
        </p:nvPicPr>
        <p:blipFill>
          <a:blip r:embed="rId2"/>
          <a:stretch>
            <a:fillRect/>
          </a:stretch>
        </p:blipFill>
        <p:spPr>
          <a:xfrm>
            <a:off x="10505965" y="793898"/>
            <a:ext cx="962025" cy="4410075"/>
          </a:xfrm>
          <a:prstGeom prst="rect">
            <a:avLst/>
          </a:prstGeom>
        </p:spPr>
      </p:pic>
      <p:sp>
        <p:nvSpPr>
          <p:cNvPr id="6" name="TextBox 5">
            <a:extLst>
              <a:ext uri="{FF2B5EF4-FFF2-40B4-BE49-F238E27FC236}">
                <a16:creationId xmlns:a16="http://schemas.microsoft.com/office/drawing/2014/main" id="{22FD01AA-7DAA-0269-2227-A03B55BD69AE}"/>
              </a:ext>
            </a:extLst>
          </p:cNvPr>
          <p:cNvSpPr txBox="1"/>
          <p:nvPr/>
        </p:nvSpPr>
        <p:spPr>
          <a:xfrm>
            <a:off x="10278140" y="5287926"/>
            <a:ext cx="1360967" cy="1169551"/>
          </a:xfrm>
          <a:prstGeom prst="rect">
            <a:avLst/>
          </a:prstGeom>
          <a:noFill/>
        </p:spPr>
        <p:txBody>
          <a:bodyPr wrap="square" rtlCol="0">
            <a:spAutoFit/>
          </a:bodyPr>
          <a:lstStyle/>
          <a:p>
            <a:pPr algn="ctr"/>
            <a:r>
              <a:rPr lang="en-US" sz="1400" dirty="0"/>
              <a:t>"Inka </a:t>
            </a:r>
            <a:r>
              <a:rPr lang="en-US" sz="1400" dirty="0" err="1"/>
              <a:t>Shomei</a:t>
            </a:r>
            <a:r>
              <a:rPr lang="en-US" sz="1400" dirty="0"/>
              <a:t>" </a:t>
            </a:r>
          </a:p>
          <a:p>
            <a:pPr algn="ctr"/>
            <a:r>
              <a:rPr lang="en-US" sz="1400" dirty="0"/>
              <a:t>aka </a:t>
            </a:r>
          </a:p>
          <a:p>
            <a:pPr algn="ctr"/>
            <a:r>
              <a:rPr lang="en-US" sz="1400" dirty="0"/>
              <a:t>"Dragon Staff Certificate"</a:t>
            </a:r>
          </a:p>
          <a:p>
            <a:pPr algn="ctr"/>
            <a:r>
              <a:rPr lang="zh-CN" altLang="en-US" sz="1400" dirty="0"/>
              <a:t>印可証明</a:t>
            </a:r>
            <a:endParaRPr lang="en-US" sz="1400" dirty="0"/>
          </a:p>
        </p:txBody>
      </p:sp>
      <p:sp>
        <p:nvSpPr>
          <p:cNvPr id="7" name="Rectangle 6">
            <a:extLst>
              <a:ext uri="{FF2B5EF4-FFF2-40B4-BE49-F238E27FC236}">
                <a16:creationId xmlns:a16="http://schemas.microsoft.com/office/drawing/2014/main" id="{172037F3-F824-874C-B767-9438C6F25C37}"/>
              </a:ext>
            </a:extLst>
          </p:cNvPr>
          <p:cNvSpPr/>
          <p:nvPr/>
        </p:nvSpPr>
        <p:spPr>
          <a:xfrm>
            <a:off x="10398643" y="5203973"/>
            <a:ext cx="1148316" cy="1253504"/>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277BA7-AC0D-6279-A56F-2245409AA9D4}"/>
              </a:ext>
            </a:extLst>
          </p:cNvPr>
          <p:cNvSpPr txBox="1"/>
          <p:nvPr/>
        </p:nvSpPr>
        <p:spPr>
          <a:xfrm>
            <a:off x="155943" y="92149"/>
            <a:ext cx="11795051"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KS.4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1765318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94B529-27C7-2849-1CE6-BEC6466B8AE2}"/>
              </a:ext>
            </a:extLst>
          </p:cNvPr>
          <p:cNvSpPr txBox="1"/>
          <p:nvPr/>
        </p:nvSpPr>
        <p:spPr>
          <a:xfrm>
            <a:off x="609600" y="808074"/>
            <a:ext cx="5266660" cy="5570756"/>
          </a:xfrm>
          <a:prstGeom prst="rect">
            <a:avLst/>
          </a:prstGeom>
          <a:noFill/>
        </p:spPr>
        <p:txBody>
          <a:bodyPr wrap="square">
            <a:spAutoFit/>
          </a:bodyPr>
          <a:lstStyle/>
          <a:p>
            <a:r>
              <a:rPr lang="en-US" dirty="0"/>
              <a:t>"There is another matter that has caused special distress to the gods of heaven and earth. Since last summer, when you people had the remarkable karmic fortune to learn of the wonderful virtues of the Ten Phrase Kannon Sutra, all of you—men and women, young and old—devoted yourselves assiduously to reciting it. As a result you enjoyed especially bountiful rice harvests. Did you not rejoice in having the best harvest Takayama has seen in thirty-seven years? You might have continued to be free from natural calamities, destructive fires, theft, flood damage, accidents or other misfortunes if you had continued to recite the sutra. You would have continued to enjoy prosperity—to enjoy good health until at least the age of one hundred. What were you thinking of when you ceased reciting the sutra because of some slanders you heard from a criminal gang of renegade priests? What made you stop? Do you realize how deeply concerned the gods are about this?"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The Tale of </a:t>
            </a:r>
            <a:r>
              <a:rPr kumimoji="0" lang="en-US" sz="1400" b="1" i="1" u="none" strike="noStrike" kern="1200" cap="none" spc="0" normalizeH="0" baseline="0" noProof="0" dirty="0" err="1">
                <a:ln>
                  <a:noFill/>
                </a:ln>
                <a:solidFill>
                  <a:prstClr val="black"/>
                </a:solidFill>
                <a:effectLst/>
                <a:uLnTx/>
                <a:uFillTx/>
                <a:latin typeface="Calibri" panose="020F0502020204030204"/>
                <a:ea typeface="+mn-ea"/>
                <a:cs typeface="+mn-cs"/>
              </a:rPr>
              <a:t>Yūkichi</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 of Takayama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from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Precious Mirror Cave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a:hlinkClick r:id="rId2"/>
            <a:extLst>
              <a:ext uri="{FF2B5EF4-FFF2-40B4-BE49-F238E27FC236}">
                <a16:creationId xmlns:a16="http://schemas.microsoft.com/office/drawing/2014/main" id="{0EF96E3A-6F33-2CBF-808E-AE8226CBEB6F}"/>
              </a:ext>
            </a:extLst>
          </p:cNvPr>
          <p:cNvPicPr>
            <a:picLocks noChangeAspect="1"/>
          </p:cNvPicPr>
          <p:nvPr/>
        </p:nvPicPr>
        <p:blipFill>
          <a:blip r:embed="rId3"/>
          <a:stretch>
            <a:fillRect/>
          </a:stretch>
        </p:blipFill>
        <p:spPr>
          <a:xfrm>
            <a:off x="6163081" y="2907204"/>
            <a:ext cx="5419319" cy="3350567"/>
          </a:xfrm>
          <a:prstGeom prst="rect">
            <a:avLst/>
          </a:prstGeom>
        </p:spPr>
      </p:pic>
      <p:pic>
        <p:nvPicPr>
          <p:cNvPr id="7" name="Picture 6">
            <a:hlinkClick r:id="rId4"/>
            <a:extLst>
              <a:ext uri="{FF2B5EF4-FFF2-40B4-BE49-F238E27FC236}">
                <a16:creationId xmlns:a16="http://schemas.microsoft.com/office/drawing/2014/main" id="{5A5A5A42-1F4B-134F-312E-9937AEEF87AB}"/>
              </a:ext>
            </a:extLst>
          </p:cNvPr>
          <p:cNvPicPr>
            <a:picLocks noChangeAspect="1"/>
          </p:cNvPicPr>
          <p:nvPr/>
        </p:nvPicPr>
        <p:blipFill>
          <a:blip r:embed="rId5"/>
          <a:stretch>
            <a:fillRect/>
          </a:stretch>
        </p:blipFill>
        <p:spPr>
          <a:xfrm>
            <a:off x="9090734" y="929177"/>
            <a:ext cx="2491666" cy="1868749"/>
          </a:xfrm>
          <a:prstGeom prst="rect">
            <a:avLst/>
          </a:prstGeom>
        </p:spPr>
      </p:pic>
      <p:pic>
        <p:nvPicPr>
          <p:cNvPr id="8" name="Picture 7">
            <a:hlinkClick r:id="rId6"/>
            <a:extLst>
              <a:ext uri="{FF2B5EF4-FFF2-40B4-BE49-F238E27FC236}">
                <a16:creationId xmlns:a16="http://schemas.microsoft.com/office/drawing/2014/main" id="{22197CD5-A9F3-FAD0-EF66-C85821D2FD4C}"/>
              </a:ext>
            </a:extLst>
          </p:cNvPr>
          <p:cNvPicPr>
            <a:picLocks noChangeAspect="1"/>
          </p:cNvPicPr>
          <p:nvPr/>
        </p:nvPicPr>
        <p:blipFill>
          <a:blip r:embed="rId7"/>
          <a:stretch>
            <a:fillRect/>
          </a:stretch>
        </p:blipFill>
        <p:spPr>
          <a:xfrm>
            <a:off x="6163081" y="929177"/>
            <a:ext cx="2805863" cy="1868749"/>
          </a:xfrm>
          <a:prstGeom prst="rect">
            <a:avLst/>
          </a:prstGeom>
        </p:spPr>
      </p:pic>
      <p:sp>
        <p:nvSpPr>
          <p:cNvPr id="10" name="TextBox 9">
            <a:extLst>
              <a:ext uri="{FF2B5EF4-FFF2-40B4-BE49-F238E27FC236}">
                <a16:creationId xmlns:a16="http://schemas.microsoft.com/office/drawing/2014/main" id="{AA2CE7FA-B70E-FC36-26E2-8992A7AA0DFB}"/>
              </a:ext>
            </a:extLst>
          </p:cNvPr>
          <p:cNvSpPr txBox="1"/>
          <p:nvPr/>
        </p:nvSpPr>
        <p:spPr>
          <a:xfrm>
            <a:off x="311888" y="165893"/>
            <a:ext cx="11929731"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KS.5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
        <p:nvSpPr>
          <p:cNvPr id="11" name="TextBox 10">
            <a:extLst>
              <a:ext uri="{FF2B5EF4-FFF2-40B4-BE49-F238E27FC236}">
                <a16:creationId xmlns:a16="http://schemas.microsoft.com/office/drawing/2014/main" id="{9EFE49C6-99E0-9B97-AF4A-750FB978B3AA}"/>
              </a:ext>
            </a:extLst>
          </p:cNvPr>
          <p:cNvSpPr txBox="1"/>
          <p:nvPr/>
        </p:nvSpPr>
        <p:spPr>
          <a:xfrm>
            <a:off x="7020774" y="6257771"/>
            <a:ext cx="5419319" cy="276999"/>
          </a:xfrm>
          <a:prstGeom prst="rect">
            <a:avLst/>
          </a:prstGeom>
          <a:noFill/>
        </p:spPr>
        <p:txBody>
          <a:bodyPr wrap="square" rtlCol="0">
            <a:spAutoFit/>
          </a:bodyPr>
          <a:lstStyle/>
          <a:p>
            <a:r>
              <a:rPr lang="en-US" sz="1200" dirty="0"/>
              <a:t>The famous 1,000 Torii gates at the Takayama Inari Shrine</a:t>
            </a:r>
          </a:p>
        </p:txBody>
      </p:sp>
    </p:spTree>
    <p:extLst>
      <p:ext uri="{BB962C8B-B14F-4D97-AF65-F5344CB8AC3E}">
        <p14:creationId xmlns:p14="http://schemas.microsoft.com/office/powerpoint/2010/main" val="4142950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092DF4-71DC-CDA0-1038-BC6F87B9561E}"/>
              </a:ext>
            </a:extLst>
          </p:cNvPr>
          <p:cNvSpPr txBox="1"/>
          <p:nvPr/>
        </p:nvSpPr>
        <p:spPr>
          <a:xfrm>
            <a:off x="730103" y="822250"/>
            <a:ext cx="5174511" cy="6124754"/>
          </a:xfrm>
          <a:prstGeom prst="rect">
            <a:avLst/>
          </a:prstGeom>
          <a:noFill/>
        </p:spPr>
        <p:txBody>
          <a:bodyPr wrap="square">
            <a:spAutoFit/>
          </a:bodyPr>
          <a:lstStyle/>
          <a:p>
            <a:r>
              <a:rPr lang="en-US" dirty="0"/>
              <a:t>"Strange as it may seem, however, the curious tale was apparently based on actual events that took place in Takayama. Two letters </a:t>
            </a:r>
            <a:r>
              <a:rPr lang="en-US" dirty="0" err="1"/>
              <a:t>Hakuin</a:t>
            </a:r>
            <a:r>
              <a:rPr lang="en-US" dirty="0"/>
              <a:t> wrote to his student Katayama </a:t>
            </a:r>
            <a:r>
              <a:rPr lang="en-US" dirty="0" err="1"/>
              <a:t>Shunnan</a:t>
            </a:r>
            <a:r>
              <a:rPr lang="en-US" dirty="0"/>
              <a:t>, a highly respected physician from the village of Hagiwara near Takayama, have recently been published which confirm that in 1760 a youth named </a:t>
            </a:r>
            <a:r>
              <a:rPr lang="en-US" dirty="0" err="1"/>
              <a:t>Yūkichi</a:t>
            </a:r>
            <a:r>
              <a:rPr lang="en-US" dirty="0"/>
              <a:t> had indeed delivered a series of talks of the type described in </a:t>
            </a:r>
            <a:r>
              <a:rPr lang="en-US" dirty="0" err="1"/>
              <a:t>Hakuin’s</a:t>
            </a:r>
            <a:r>
              <a:rPr lang="en-US" dirty="0"/>
              <a:t> work and that he was believed by townspeople to have been possessed by the deity of the Takayama Inari Shrine. </a:t>
            </a:r>
            <a:r>
              <a:rPr lang="en-US" dirty="0" err="1"/>
              <a:t>Hakuin’s</a:t>
            </a:r>
            <a:r>
              <a:rPr lang="en-US" dirty="0"/>
              <a:t> astonishment at learning of the boy’s possession and the various pronouncements the deity had delivered through him is evident in the letters. The letters also seem to confirm that ordinary citizens of Takayama were aware of the events and that, in response to appeals the deity had made through young </a:t>
            </a:r>
            <a:r>
              <a:rPr lang="en-US" dirty="0" err="1"/>
              <a:t>Yūkichi</a:t>
            </a:r>
            <a:r>
              <a:rPr lang="en-US" dirty="0"/>
              <a:t>, they had donated and sent to </a:t>
            </a:r>
            <a:r>
              <a:rPr lang="en-US" dirty="0" err="1"/>
              <a:t>Hakuin</a:t>
            </a:r>
            <a:r>
              <a:rPr lang="en-US" dirty="0"/>
              <a:t> a collection of money sufficient to cover the cost of publishing a manuscript on Zen practice he had completed."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The Tale of </a:t>
            </a:r>
            <a:r>
              <a:rPr kumimoji="0" lang="en-US" sz="1400" b="1" i="1" u="none" strike="noStrike" kern="1200" cap="none" spc="0" normalizeH="0" baseline="0" noProof="0" dirty="0" err="1">
                <a:ln>
                  <a:noFill/>
                </a:ln>
                <a:solidFill>
                  <a:prstClr val="black"/>
                </a:solidFill>
                <a:effectLst/>
                <a:uLnTx/>
                <a:uFillTx/>
                <a:latin typeface="Calibri" panose="020F0502020204030204"/>
                <a:ea typeface="+mn-ea"/>
                <a:cs typeface="+mn-cs"/>
              </a:rPr>
              <a:t>Yūkichi</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 of Takayama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from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Precious Mirror Cave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endParaRPr lang="en-US" dirty="0"/>
          </a:p>
        </p:txBody>
      </p:sp>
      <p:sp>
        <p:nvSpPr>
          <p:cNvPr id="5" name="TextBox 4">
            <a:extLst>
              <a:ext uri="{FF2B5EF4-FFF2-40B4-BE49-F238E27FC236}">
                <a16:creationId xmlns:a16="http://schemas.microsoft.com/office/drawing/2014/main" id="{E32AE018-B4BA-43EF-DD36-E9DE2E7D4C76}"/>
              </a:ext>
            </a:extLst>
          </p:cNvPr>
          <p:cNvSpPr txBox="1"/>
          <p:nvPr/>
        </p:nvSpPr>
        <p:spPr>
          <a:xfrm>
            <a:off x="6847366" y="653405"/>
            <a:ext cx="4727945" cy="6001643"/>
          </a:xfrm>
          <a:prstGeom prst="rect">
            <a:avLst/>
          </a:prstGeom>
          <a:noFill/>
        </p:spPr>
        <p:txBody>
          <a:bodyPr wrap="square" rtlCol="0">
            <a:spAutoFit/>
          </a:bodyPr>
          <a:lstStyle/>
          <a:p>
            <a:r>
              <a:rPr lang="zh-CN" altLang="en-US" sz="9600" b="1" dirty="0">
                <a:latin typeface="KaiTi" panose="02010609060101010101" pitchFamily="49" charset="-122"/>
                <a:ea typeface="KaiTi" panose="02010609060101010101" pitchFamily="49" charset="-122"/>
              </a:rPr>
              <a:t>稲 </a:t>
            </a:r>
            <a:r>
              <a:rPr lang="en-US" altLang="zh-CN" sz="3200" b="1" dirty="0" err="1">
                <a:ea typeface="KaiTi" panose="02010609060101010101" pitchFamily="49" charset="-122"/>
              </a:rPr>
              <a:t>ina</a:t>
            </a:r>
            <a:r>
              <a:rPr lang="en-US" altLang="zh-CN" sz="3200" b="1" dirty="0">
                <a:ea typeface="KaiTi" panose="02010609060101010101" pitchFamily="49" charset="-122"/>
              </a:rPr>
              <a:t> "rice"</a:t>
            </a:r>
          </a:p>
          <a:p>
            <a:r>
              <a:rPr lang="zh-CN" altLang="en-US" sz="9600" b="1" dirty="0">
                <a:latin typeface="KaiTi" panose="02010609060101010101" pitchFamily="49" charset="-122"/>
                <a:ea typeface="KaiTi" panose="02010609060101010101" pitchFamily="49" charset="-122"/>
              </a:rPr>
              <a:t>荷 </a:t>
            </a:r>
            <a:r>
              <a:rPr lang="en-US" altLang="zh-CN" sz="3200" b="1" dirty="0" err="1">
                <a:ea typeface="KaiTi" panose="02010609060101010101" pitchFamily="49" charset="-122"/>
              </a:rPr>
              <a:t>ri</a:t>
            </a:r>
            <a:r>
              <a:rPr lang="en-US" altLang="zh-CN" sz="3200" b="1" dirty="0">
                <a:ea typeface="KaiTi" panose="02010609060101010101" pitchFamily="49" charset="-122"/>
              </a:rPr>
              <a:t>  "??"</a:t>
            </a:r>
          </a:p>
          <a:p>
            <a:r>
              <a:rPr lang="zh-CN" altLang="en-US" sz="9600" b="1" dirty="0">
                <a:latin typeface="KaiTi" panose="02010609060101010101" pitchFamily="49" charset="-122"/>
                <a:ea typeface="KaiTi" panose="02010609060101010101" pitchFamily="49" charset="-122"/>
              </a:rPr>
              <a:t>大 </a:t>
            </a:r>
            <a:r>
              <a:rPr lang="en-US" altLang="zh-CN" sz="3200" b="1" dirty="0">
                <a:ea typeface="KaiTi" panose="02010609060101010101" pitchFamily="49" charset="-122"/>
              </a:rPr>
              <a:t>o "great"</a:t>
            </a:r>
          </a:p>
          <a:p>
            <a:r>
              <a:rPr lang="zh-CN" altLang="en-US" sz="9600" b="1" dirty="0">
                <a:latin typeface="KaiTi" panose="02010609060101010101" pitchFamily="49" charset="-122"/>
                <a:ea typeface="KaiTi" panose="02010609060101010101" pitchFamily="49" charset="-122"/>
              </a:rPr>
              <a:t>神 </a:t>
            </a:r>
            <a:r>
              <a:rPr lang="en-US" altLang="zh-CN" sz="3200" b="1" dirty="0">
                <a:ea typeface="KaiTi" panose="02010609060101010101" pitchFamily="49" charset="-122"/>
              </a:rPr>
              <a:t>kami</a:t>
            </a:r>
            <a:endParaRPr lang="en-US" sz="3200" b="1" dirty="0">
              <a:ea typeface="KaiTi" panose="02010609060101010101" pitchFamily="49" charset="-122"/>
            </a:endParaRPr>
          </a:p>
        </p:txBody>
      </p:sp>
      <p:sp>
        <p:nvSpPr>
          <p:cNvPr id="6" name="Rectangle 5">
            <a:extLst>
              <a:ext uri="{FF2B5EF4-FFF2-40B4-BE49-F238E27FC236}">
                <a16:creationId xmlns:a16="http://schemas.microsoft.com/office/drawing/2014/main" id="{9498CFFF-B44F-DE93-FB80-4E4289A3A52C}"/>
              </a:ext>
            </a:extLst>
          </p:cNvPr>
          <p:cNvSpPr/>
          <p:nvPr/>
        </p:nvSpPr>
        <p:spPr>
          <a:xfrm>
            <a:off x="6847366" y="780996"/>
            <a:ext cx="3948225" cy="5874052"/>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57B3A6-1024-5F00-0523-A46D0F510C86}"/>
              </a:ext>
            </a:extLst>
          </p:cNvPr>
          <p:cNvSpPr txBox="1"/>
          <p:nvPr/>
        </p:nvSpPr>
        <p:spPr>
          <a:xfrm>
            <a:off x="297712" y="120502"/>
            <a:ext cx="11724168"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KS.6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808163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34C42D-8D6B-5769-4B8A-469D8A16ECC4}"/>
              </a:ext>
            </a:extLst>
          </p:cNvPr>
          <p:cNvSpPr txBox="1"/>
          <p:nvPr/>
        </p:nvSpPr>
        <p:spPr>
          <a:xfrm>
            <a:off x="184297" y="559982"/>
            <a:ext cx="11660372" cy="6432530"/>
          </a:xfrm>
          <a:prstGeom prst="rect">
            <a:avLst/>
          </a:prstGeom>
          <a:noFill/>
        </p:spPr>
        <p:txBody>
          <a:bodyPr wrap="square">
            <a:spAutoFit/>
          </a:bodyPr>
          <a:lstStyle/>
          <a:p>
            <a:r>
              <a:rPr lang="en-US" dirty="0"/>
              <a:t>"It seems that long ago, there was a government official in China named Sun Ching-</a:t>
            </a:r>
            <a:r>
              <a:rPr lang="en-US" dirty="0" err="1"/>
              <a:t>te</a:t>
            </a:r>
            <a:r>
              <a:rPr lang="en-US" dirty="0"/>
              <a:t> who for some reason or other was thrown into prison. He was sentenced to be executed the next morning. He began that night to recite the Kannon Sutra, intending to continue throughout the night, but a little after midnight the Bodhisattva Kannon appeared to him in the form of a young monk. “It will be difficult for you to save yourself from this great peril merely by reciting the Kannon Sutra,” he said. “There is a shorter sutra called the Ten Phrase Kannon Sutra for Prolonging Life. If before morning you can recite it a thousand times, you will be spared." The Bodhisattva then proceeded to teach Sun the forty-two words that make up the sutra. He memorized them and by continuing his recitations throughout the night, he was able to complete the one thousand recitations. </a:t>
            </a:r>
          </a:p>
          <a:p>
            <a:endParaRPr lang="en-US" sz="200" dirty="0"/>
          </a:p>
          <a:p>
            <a:r>
              <a:rPr lang="en-US" dirty="0"/>
              <a:t>"He was led to the execution ground and made to sit on a leather carpet. He stretched out his neck to receive the blade. The executioner slowly raised his great sword high over his head, and then, with a loud shout, struck downward. The blade suddenly broke into three pieces, astonishing the officials who had gathered to witness the punishment. One of them got up, drew his sword from its scabbard, and attempted to carry out the sentence himself. His blade also broke into three pieces. Further attempts by other officials ended in the same result. </a:t>
            </a:r>
          </a:p>
          <a:p>
            <a:endParaRPr lang="en-US" sz="200" dirty="0"/>
          </a:p>
          <a:p>
            <a:r>
              <a:rPr lang="en-US" dirty="0"/>
              <a:t>"When the news reached the emperor, he was astounded. He summoned Sun Ching-</a:t>
            </a:r>
            <a:r>
              <a:rPr lang="en-US" dirty="0" err="1"/>
              <a:t>te</a:t>
            </a:r>
            <a:r>
              <a:rPr lang="en-US" dirty="0"/>
              <a:t> and asked him to explain what had happened. Sun told him about the appearance of the Bodhisattva and the Ten Phrase Kannon Sutra he had been given to recite. The emperor ordered five or six prisoners awaiting execution to recite the sutra a thousand times each. He then ordered their sentences to be carried out, but in every case the executioner’s blade broke into three pieces before it could strike the victim’s neck. The emperor thereupon pardoned them all, and issued a proclamation ordering each of his subjects—high and low, young and old alike—to recite the Ten Phrase Kannon Sutra a thousand times. From that moment on, the country was blessed by bountiful harvests, there were no incidents of arson, murder, or theft, and everyone lived long lives, enjoying perfect health and happiness ever after. The details of the story can be found in Extensive Records of the Buddha-patriarchs and other Sung dynasty Buddhist works."  </a:t>
            </a:r>
            <a:r>
              <a:rPr lang="en-US" sz="1400" dirty="0"/>
              <a:t>[</a:t>
            </a:r>
            <a:r>
              <a:rPr lang="en-US" sz="1400" b="1" i="1" dirty="0"/>
              <a:t>Letter to a Donor</a:t>
            </a:r>
            <a:r>
              <a:rPr lang="en-US" sz="1400" dirty="0"/>
              <a:t>, from </a:t>
            </a:r>
            <a:r>
              <a:rPr lang="en-US" sz="1400" b="1" i="1" dirty="0"/>
              <a:t>Beating the Cloth Drum</a:t>
            </a:r>
            <a:r>
              <a:rPr lang="en-US" sz="1400" dirty="0"/>
              <a:t>]</a:t>
            </a:r>
          </a:p>
        </p:txBody>
      </p:sp>
      <p:sp>
        <p:nvSpPr>
          <p:cNvPr id="5" name="TextBox 4">
            <a:extLst>
              <a:ext uri="{FF2B5EF4-FFF2-40B4-BE49-F238E27FC236}">
                <a16:creationId xmlns:a16="http://schemas.microsoft.com/office/drawing/2014/main" id="{4D9590E3-5382-1C09-ABB7-1D2E3A08A9FC}"/>
              </a:ext>
            </a:extLst>
          </p:cNvPr>
          <p:cNvSpPr txBox="1"/>
          <p:nvPr/>
        </p:nvSpPr>
        <p:spPr>
          <a:xfrm>
            <a:off x="269357" y="27079"/>
            <a:ext cx="11922643"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KS.7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8620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3A25F6-DAD2-D0D0-BDBD-2B0B8B01C9EF}"/>
              </a:ext>
            </a:extLst>
          </p:cNvPr>
          <p:cNvSpPr txBox="1"/>
          <p:nvPr/>
        </p:nvSpPr>
        <p:spPr>
          <a:xfrm>
            <a:off x="349102" y="610136"/>
            <a:ext cx="11263423" cy="6247864"/>
          </a:xfrm>
          <a:prstGeom prst="rect">
            <a:avLst/>
          </a:prstGeom>
          <a:noFill/>
        </p:spPr>
        <p:txBody>
          <a:bodyPr wrap="square">
            <a:spAutoFit/>
          </a:bodyPr>
          <a:lstStyle/>
          <a:p>
            <a:r>
              <a:rPr lang="en-US" sz="1600" dirty="0"/>
              <a:t>The following anecdotes about </a:t>
            </a:r>
            <a:r>
              <a:rPr lang="en-US" sz="1600" dirty="0" err="1"/>
              <a:t>Satsu</a:t>
            </a:r>
            <a:r>
              <a:rPr lang="en-US" sz="1600" dirty="0"/>
              <a:t> are found in Stories from a Thicket of Thorn and Briar, an anecdotal collection of stories about </a:t>
            </a:r>
            <a:r>
              <a:rPr lang="en-US" sz="1600" dirty="0" err="1"/>
              <a:t>Hakuin</a:t>
            </a:r>
            <a:r>
              <a:rPr lang="en-US" sz="1600" dirty="0"/>
              <a:t> and his disciples compiled by </a:t>
            </a:r>
            <a:r>
              <a:rPr lang="en-US" sz="1600" dirty="0" err="1"/>
              <a:t>Myōki</a:t>
            </a:r>
            <a:r>
              <a:rPr lang="en-US" sz="1600" dirty="0"/>
              <a:t>, a priest three generations after </a:t>
            </a:r>
            <a:r>
              <a:rPr lang="en-US" sz="1600" dirty="0" err="1"/>
              <a:t>Hakuin</a:t>
            </a:r>
            <a:r>
              <a:rPr lang="en-US" sz="1600" dirty="0"/>
              <a:t>. </a:t>
            </a:r>
          </a:p>
          <a:p>
            <a:endParaRPr lang="en-US" sz="400" dirty="0"/>
          </a:p>
          <a:p>
            <a:r>
              <a:rPr lang="en-US" sz="1600" dirty="0"/>
              <a:t>O-</a:t>
            </a:r>
            <a:r>
              <a:rPr lang="en-US" sz="1600" dirty="0" err="1"/>
              <a:t>Satsu</a:t>
            </a:r>
            <a:r>
              <a:rPr lang="en-US" sz="1600" dirty="0"/>
              <a:t> was the daughter of one of </a:t>
            </a:r>
            <a:r>
              <a:rPr lang="en-US" sz="1600" dirty="0" err="1"/>
              <a:t>Hakuin’s</a:t>
            </a:r>
            <a:r>
              <a:rPr lang="en-US" sz="1600" dirty="0"/>
              <a:t> cousins. When she reached the age of fifteen, she thought to herself, "I’m certainly not much to look at, but fortunately I have no physical defects. I don't think it’ll be long now before I find a suitable husband and am married." She proceeded in secret to the </a:t>
            </a:r>
            <a:r>
              <a:rPr lang="en-US" sz="1600" dirty="0" err="1"/>
              <a:t>Akeno</a:t>
            </a:r>
            <a:r>
              <a:rPr lang="en-US" sz="1600" dirty="0"/>
              <a:t> Kannon in nearby </a:t>
            </a:r>
            <a:r>
              <a:rPr lang="en-US" sz="1600" dirty="0" err="1"/>
              <a:t>Yanagizawa</a:t>
            </a:r>
            <a:r>
              <a:rPr lang="en-US" sz="1600" dirty="0"/>
              <a:t> and prayed to the Bodhisattva for help. Mornings and evenings she recited the Kannon Sutra for Prolonging Life and soon was reciting it constantly, even when she was sewing, washing, or cleaning. After a few days she suddenly experienced a realization.</a:t>
            </a:r>
          </a:p>
          <a:p>
            <a:endParaRPr lang="en-US" sz="400" dirty="0"/>
          </a:p>
          <a:p>
            <a:r>
              <a:rPr lang="en-US" sz="1600" dirty="0"/>
              <a:t>[In another story ….] </a:t>
            </a:r>
            <a:r>
              <a:rPr lang="en-US" sz="1600" dirty="0" err="1"/>
              <a:t>Satsu</a:t>
            </a:r>
            <a:r>
              <a:rPr lang="en-US" sz="1600" dirty="0"/>
              <a:t> was doing sitting meditation while seated on a chest that contained images of the Buddha. In response to her father's reproach she said: "Show me a place where there is no Buddha, and I'll sit there!" Her father, not knowing what to make of this, went to </a:t>
            </a:r>
            <a:r>
              <a:rPr lang="en-US" sz="1600" dirty="0" err="1"/>
              <a:t>Hakuin</a:t>
            </a:r>
            <a:r>
              <a:rPr lang="en-US" sz="1600" dirty="0"/>
              <a:t>. </a:t>
            </a:r>
            <a:r>
              <a:rPr lang="en-US" sz="1600" dirty="0" err="1"/>
              <a:t>Hakuin</a:t>
            </a:r>
            <a:r>
              <a:rPr lang="en-US" sz="1600" dirty="0"/>
              <a:t> assured him that he could help her. He wrote out a waka poem: "If you can hear the voice of a crow that doesn't caw in the darkness of night, you'll welcome the father before you were born," and told the father to hang the inscription up on the wall somewhere in his house where </a:t>
            </a:r>
            <a:r>
              <a:rPr lang="en-US" sz="1600" dirty="0" err="1"/>
              <a:t>Satsu</a:t>
            </a:r>
            <a:r>
              <a:rPr lang="en-US" sz="1600" dirty="0"/>
              <a:t> would be sure to notice it. When </a:t>
            </a:r>
            <a:r>
              <a:rPr lang="en-US" sz="1600" dirty="0" err="1"/>
              <a:t>Satsu</a:t>
            </a:r>
            <a:r>
              <a:rPr lang="en-US" sz="1600" dirty="0"/>
              <a:t> saw it she said, "Priest </a:t>
            </a:r>
            <a:r>
              <a:rPr lang="en-US" sz="1600" dirty="0" err="1"/>
              <a:t>Hakuin's</a:t>
            </a:r>
            <a:r>
              <a:rPr lang="en-US" sz="1600" dirty="0"/>
              <a:t> handwriting I'd expect something a bit better from him." When this was reported to </a:t>
            </a:r>
            <a:r>
              <a:rPr lang="en-US" sz="1600" dirty="0" err="1"/>
              <a:t>Hakuin</a:t>
            </a:r>
            <a:r>
              <a:rPr lang="en-US" sz="1600" dirty="0"/>
              <a:t>, he told </a:t>
            </a:r>
            <a:r>
              <a:rPr lang="en-US" sz="1600" dirty="0" err="1"/>
              <a:t>Satsu's</a:t>
            </a:r>
            <a:r>
              <a:rPr lang="en-US" sz="1600" dirty="0"/>
              <a:t> father to bring her to the temple. </a:t>
            </a:r>
            <a:r>
              <a:rPr lang="en-US" sz="1600" dirty="0" err="1"/>
              <a:t>Hakuin</a:t>
            </a:r>
            <a:r>
              <a:rPr lang="en-US" sz="1600" dirty="0"/>
              <a:t> asked some questions. She responded easily with no hesitation. He gave her some </a:t>
            </a:r>
            <a:r>
              <a:rPr lang="en-US" sz="1600" dirty="0" err="1"/>
              <a:t>koans</a:t>
            </a:r>
            <a:r>
              <a:rPr lang="en-US" sz="1600" dirty="0"/>
              <a:t>. She pondered them, and a few days later penetrated their meaning ….</a:t>
            </a:r>
          </a:p>
          <a:p>
            <a:endParaRPr lang="en-US" sz="400" dirty="0"/>
          </a:p>
          <a:p>
            <a:r>
              <a:rPr lang="en-US" sz="1600" dirty="0"/>
              <a:t>Later in life, </a:t>
            </a:r>
            <a:r>
              <a:rPr lang="en-US" sz="1600" dirty="0" err="1"/>
              <a:t>Satsu's</a:t>
            </a:r>
            <a:r>
              <a:rPr lang="en-US" sz="1600" dirty="0"/>
              <a:t> granddaughter died, and she was suffering extreme grief over the loss. An old man who lived next door came over and admonished her for weeping and wailing. "People in the neighboring village are talking about you," he said. "They say, 'She practiced under Master </a:t>
            </a:r>
            <a:r>
              <a:rPr lang="en-US" sz="1600" dirty="0" err="1"/>
              <a:t>Hakuin</a:t>
            </a:r>
            <a:r>
              <a:rPr lang="en-US" sz="1600" dirty="0"/>
              <a:t>. She achieved </a:t>
            </a:r>
            <a:r>
              <a:rPr lang="en-US" sz="1600" dirty="0" err="1"/>
              <a:t>kenshō</a:t>
            </a:r>
            <a:r>
              <a:rPr lang="en-US" sz="1600" dirty="0"/>
              <a:t> and satori.' This grief over the loss of your granddaughter is excessive. Don't you think you should reflect over your actions." </a:t>
            </a:r>
            <a:r>
              <a:rPr lang="en-US" sz="1600" dirty="0" err="1"/>
              <a:t>Satsu</a:t>
            </a:r>
            <a:r>
              <a:rPr lang="en-US" sz="1600" dirty="0"/>
              <a:t> glared at the man. "You confounded old codger!" she said, reviling him. "What do you know? My tears and sorrow are far better than offering her incense and flowers or lighting candles for her. You don't know anything, you old crock!" The man left without another word……</a:t>
            </a:r>
          </a:p>
          <a:p>
            <a:endParaRPr lang="en-US" sz="400" dirty="0"/>
          </a:p>
          <a:p>
            <a:r>
              <a:rPr lang="en-US" sz="1600" dirty="0"/>
              <a:t>When </a:t>
            </a:r>
            <a:r>
              <a:rPr lang="en-US" sz="1600" dirty="0" err="1"/>
              <a:t>Satsu</a:t>
            </a:r>
            <a:r>
              <a:rPr lang="en-US" sz="1600" dirty="0"/>
              <a:t> passed away, </a:t>
            </a:r>
            <a:r>
              <a:rPr lang="en-US" sz="1600" dirty="0" err="1"/>
              <a:t>Hakuin's</a:t>
            </a:r>
            <a:r>
              <a:rPr lang="en-US" sz="1600" dirty="0"/>
              <a:t> disciple </a:t>
            </a:r>
            <a:r>
              <a:rPr lang="en-US" sz="1600" dirty="0" err="1"/>
              <a:t>Suiō</a:t>
            </a:r>
            <a:r>
              <a:rPr lang="en-US" sz="1600" dirty="0"/>
              <a:t> remarked to the assembly: "During the old master's lifetime, many people were able to attain a clear and unmistakable enlightenment. Of them all, O-</a:t>
            </a:r>
            <a:r>
              <a:rPr lang="en-US" sz="1600" dirty="0" err="1"/>
              <a:t>Satsu</a:t>
            </a:r>
            <a:r>
              <a:rPr lang="en-US" sz="1600" dirty="0"/>
              <a:t> stood preeminent. Even veteran monks, men who had practiced many years, could not approach her." [</a:t>
            </a:r>
            <a:r>
              <a:rPr lang="en-US" sz="1600" b="1" i="1" dirty="0"/>
              <a:t>Biography of </a:t>
            </a:r>
            <a:r>
              <a:rPr lang="en-US" sz="1600" b="1" i="1" dirty="0" err="1"/>
              <a:t>Hakuin</a:t>
            </a:r>
            <a:r>
              <a:rPr lang="en-US" sz="1600" dirty="0"/>
              <a:t>, in </a:t>
            </a:r>
            <a:r>
              <a:rPr lang="en-US" sz="1600" b="1" i="1" dirty="0"/>
              <a:t>Precious Mirror; </a:t>
            </a:r>
            <a:r>
              <a:rPr lang="en-US" sz="1600" dirty="0"/>
              <a:t>compare this to</a:t>
            </a:r>
            <a:r>
              <a:rPr lang="en-US" sz="1600" b="1" i="1" dirty="0"/>
              <a:t> The Story of Sul</a:t>
            </a:r>
            <a:r>
              <a:rPr lang="en-US" sz="1600" dirty="0"/>
              <a:t>]</a:t>
            </a:r>
          </a:p>
        </p:txBody>
      </p:sp>
      <p:sp>
        <p:nvSpPr>
          <p:cNvPr id="5" name="TextBox 4">
            <a:extLst>
              <a:ext uri="{FF2B5EF4-FFF2-40B4-BE49-F238E27FC236}">
                <a16:creationId xmlns:a16="http://schemas.microsoft.com/office/drawing/2014/main" id="{46B534EA-082E-D73B-31EB-6EA67F327EA1}"/>
              </a:ext>
            </a:extLst>
          </p:cNvPr>
          <p:cNvSpPr txBox="1"/>
          <p:nvPr/>
        </p:nvSpPr>
        <p:spPr>
          <a:xfrm>
            <a:off x="214423" y="77233"/>
            <a:ext cx="11763154"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KS.8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Kannon Sutra)</a:t>
            </a:r>
          </a:p>
        </p:txBody>
      </p:sp>
    </p:spTree>
    <p:extLst>
      <p:ext uri="{BB962C8B-B14F-4D97-AF65-F5344CB8AC3E}">
        <p14:creationId xmlns:p14="http://schemas.microsoft.com/office/powerpoint/2010/main" val="319746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14753</TotalTime>
  <Words>12521</Words>
  <Application>Microsoft Office PowerPoint</Application>
  <PresentationFormat>Widescreen</PresentationFormat>
  <Paragraphs>470</Paragraphs>
  <Slides>40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Accmin</vt:lpstr>
      <vt:lpstr>DengXian</vt:lpstr>
      <vt:lpstr>DengXian</vt:lpstr>
      <vt:lpstr>KaiTi</vt:lpstr>
      <vt:lpstr>Minion-Regular</vt:lpstr>
      <vt:lpstr>Minion-RegularSC</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Curtis Steinmetz</dc:creator>
  <cp:lastModifiedBy>Curtis Steinmetz</cp:lastModifiedBy>
  <cp:revision>38</cp:revision>
  <dcterms:created xsi:type="dcterms:W3CDTF">2023-09-03T20:22:43Z</dcterms:created>
  <dcterms:modified xsi:type="dcterms:W3CDTF">2023-10-04T14:06:22Z</dcterms:modified>
</cp:coreProperties>
</file>