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1" r:id="rId4"/>
    <p:sldId id="257" r:id="rId5"/>
    <p:sldId id="258" r:id="rId6"/>
    <p:sldId id="259" r:id="rId7"/>
    <p:sldId id="260" r:id="rId8"/>
    <p:sldId id="261" r:id="rId9"/>
    <p:sldId id="262" r:id="rId10"/>
    <p:sldId id="295" r:id="rId11"/>
    <p:sldId id="299" r:id="rId12"/>
    <p:sldId id="296" r:id="rId13"/>
    <p:sldId id="300" r:id="rId14"/>
    <p:sldId id="301" r:id="rId15"/>
    <p:sldId id="302" r:id="rId16"/>
    <p:sldId id="294" r:id="rId17"/>
    <p:sldId id="292" r:id="rId18"/>
    <p:sldId id="293" r:id="rId19"/>
    <p:sldId id="309" r:id="rId20"/>
    <p:sldId id="303" r:id="rId21"/>
    <p:sldId id="306" r:id="rId22"/>
    <p:sldId id="307" r:id="rId23"/>
    <p:sldId id="308" r:id="rId24"/>
    <p:sldId id="304"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4660"/>
  </p:normalViewPr>
  <p:slideViewPr>
    <p:cSldViewPr snapToGrid="0">
      <p:cViewPr varScale="1">
        <p:scale>
          <a:sx n="94" d="100"/>
          <a:sy n="94" d="100"/>
        </p:scale>
        <p:origin x="8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9BE1-1C77-382C-FB22-41D0BB5B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C9842-6AB9-BB19-5871-714EABFC7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020A8A-52FE-4987-B9B8-17992B07BD15}"/>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5" name="Footer Placeholder 4">
            <a:extLst>
              <a:ext uri="{FF2B5EF4-FFF2-40B4-BE49-F238E27FC236}">
                <a16:creationId xmlns:a16="http://schemas.microsoft.com/office/drawing/2014/main" id="{27610496-3304-3612-F3CE-B7A5BF9E2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806FF-E345-98BF-95C5-DC28499C0C97}"/>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213873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F298-25E6-CCCE-2D65-CC0B6A50D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5E1AB-241A-37AA-C55E-05C2AAB4A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7D493-86A7-2D1A-F164-7760EFD27102}"/>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5" name="Footer Placeholder 4">
            <a:extLst>
              <a:ext uri="{FF2B5EF4-FFF2-40B4-BE49-F238E27FC236}">
                <a16:creationId xmlns:a16="http://schemas.microsoft.com/office/drawing/2014/main" id="{8490F671-E772-DE2E-B2BA-D190785FE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6A212-7E27-4352-AC37-FEFDA2461C8E}"/>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138689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8FD12-12D5-8016-9A38-87D9492F7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CAF924-8CCC-60F7-FAA6-0E8558CD0B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B1794-BEC3-5552-246D-04D05EB97CF3}"/>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5" name="Footer Placeholder 4">
            <a:extLst>
              <a:ext uri="{FF2B5EF4-FFF2-40B4-BE49-F238E27FC236}">
                <a16:creationId xmlns:a16="http://schemas.microsoft.com/office/drawing/2014/main" id="{A251FBED-A67C-40F0-A83C-1CDD1DCC0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2F92E-0D86-7945-7249-DDBC676CBB00}"/>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195744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2CD2C-8965-105D-A128-B1527A5CAE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B1211-891D-4DC1-2CAD-D1CFD7124E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CBA8BD-F915-817D-47FF-4087C033E52A}"/>
              </a:ext>
            </a:extLst>
          </p:cNvPr>
          <p:cNvSpPr>
            <a:spLocks noGrp="1"/>
          </p:cNvSpPr>
          <p:nvPr>
            <p:ph type="dt" sz="half" idx="10"/>
          </p:nvPr>
        </p:nvSpPr>
        <p:spPr/>
        <p:txBody>
          <a:bodyPr/>
          <a:lstStyle/>
          <a:p>
            <a:fld id="{4FB1A2E4-CCDF-44F0-B0BB-8B012B2FB405}" type="datetime1">
              <a:rPr lang="en-US" smtClean="0"/>
              <a:t>10/10/2023</a:t>
            </a:fld>
            <a:endParaRPr lang="en-US"/>
          </a:p>
        </p:txBody>
      </p:sp>
      <p:sp>
        <p:nvSpPr>
          <p:cNvPr id="5" name="Footer Placeholder 4">
            <a:extLst>
              <a:ext uri="{FF2B5EF4-FFF2-40B4-BE49-F238E27FC236}">
                <a16:creationId xmlns:a16="http://schemas.microsoft.com/office/drawing/2014/main" id="{9E9F2252-EF0B-3D78-0C9B-89164E7FA5C4}"/>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432F9152-B674-3B56-27B0-3748A727CE08}"/>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403012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84A5-70F0-9F1A-D7A1-2E8CD9132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90D5E6-4C7A-2757-2229-D9A51C643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64799-C00F-3675-A92A-17999DC58C88}"/>
              </a:ext>
            </a:extLst>
          </p:cNvPr>
          <p:cNvSpPr>
            <a:spLocks noGrp="1"/>
          </p:cNvSpPr>
          <p:nvPr>
            <p:ph type="dt" sz="half" idx="10"/>
          </p:nvPr>
        </p:nvSpPr>
        <p:spPr/>
        <p:txBody>
          <a:bodyPr/>
          <a:lstStyle/>
          <a:p>
            <a:fld id="{3016760A-0338-4A8F-8B82-8FBFD46CC936}" type="datetime1">
              <a:rPr lang="en-US" smtClean="0"/>
              <a:t>10/10/2023</a:t>
            </a:fld>
            <a:endParaRPr lang="en-US"/>
          </a:p>
        </p:txBody>
      </p:sp>
      <p:sp>
        <p:nvSpPr>
          <p:cNvPr id="5" name="Footer Placeholder 4">
            <a:extLst>
              <a:ext uri="{FF2B5EF4-FFF2-40B4-BE49-F238E27FC236}">
                <a16:creationId xmlns:a16="http://schemas.microsoft.com/office/drawing/2014/main" id="{ABBBACE4-0C13-9793-056E-1BB7DD51117C}"/>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97129213-35A6-6B76-3EC4-BF25296C36CE}"/>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349819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A0EC-92B6-630A-AA25-D234939CFF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72794C-970E-8AAD-F51A-7B07AF4F37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2977E4-24D4-3270-DB59-6A557EFF2F10}"/>
              </a:ext>
            </a:extLst>
          </p:cNvPr>
          <p:cNvSpPr>
            <a:spLocks noGrp="1"/>
          </p:cNvSpPr>
          <p:nvPr>
            <p:ph type="dt" sz="half" idx="10"/>
          </p:nvPr>
        </p:nvSpPr>
        <p:spPr/>
        <p:txBody>
          <a:bodyPr/>
          <a:lstStyle/>
          <a:p>
            <a:fld id="{66910C06-F9EA-42A0-A4FC-126856C7A37A}" type="datetime1">
              <a:rPr lang="en-US" smtClean="0"/>
              <a:t>10/10/2023</a:t>
            </a:fld>
            <a:endParaRPr lang="en-US"/>
          </a:p>
        </p:txBody>
      </p:sp>
      <p:sp>
        <p:nvSpPr>
          <p:cNvPr id="5" name="Footer Placeholder 4">
            <a:extLst>
              <a:ext uri="{FF2B5EF4-FFF2-40B4-BE49-F238E27FC236}">
                <a16:creationId xmlns:a16="http://schemas.microsoft.com/office/drawing/2014/main" id="{AED62416-708E-A980-422D-F8DF458E0279}"/>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1A04994A-B151-9375-9540-F9D2311567AB}"/>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1697444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1ACE-6B54-2EDF-FE59-6AA78EB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56722F-EBE5-DCF2-292A-2AD4BBBC8F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3894A-F61C-87C3-ED86-0BD2DA82B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A5F94-31FA-93C6-014B-DCCE3A72E028}"/>
              </a:ext>
            </a:extLst>
          </p:cNvPr>
          <p:cNvSpPr>
            <a:spLocks noGrp="1"/>
          </p:cNvSpPr>
          <p:nvPr>
            <p:ph type="dt" sz="half" idx="10"/>
          </p:nvPr>
        </p:nvSpPr>
        <p:spPr/>
        <p:txBody>
          <a:bodyPr/>
          <a:lstStyle/>
          <a:p>
            <a:fld id="{D4FFE419-8291-4830-A9DF-5284E13375C6}" type="datetime1">
              <a:rPr lang="en-US" smtClean="0"/>
              <a:t>10/10/2023</a:t>
            </a:fld>
            <a:endParaRPr lang="en-US"/>
          </a:p>
        </p:txBody>
      </p:sp>
      <p:sp>
        <p:nvSpPr>
          <p:cNvPr id="6" name="Footer Placeholder 5">
            <a:extLst>
              <a:ext uri="{FF2B5EF4-FFF2-40B4-BE49-F238E27FC236}">
                <a16:creationId xmlns:a16="http://schemas.microsoft.com/office/drawing/2014/main" id="{5367568C-151D-196E-8EC4-AE8430B2A318}"/>
              </a:ext>
            </a:extLst>
          </p:cNvPr>
          <p:cNvSpPr>
            <a:spLocks noGrp="1"/>
          </p:cNvSpPr>
          <p:nvPr>
            <p:ph type="ftr" sz="quarter" idx="11"/>
          </p:nvPr>
        </p:nvSpPr>
        <p:spPr/>
        <p:txBody>
          <a:bodyPr/>
          <a:lstStyle/>
          <a:p>
            <a:r>
              <a:rPr lang="en-US"/>
              <a:t>Xuanzang's Heart Sutra in Sino-Korean</a:t>
            </a:r>
          </a:p>
        </p:txBody>
      </p:sp>
      <p:sp>
        <p:nvSpPr>
          <p:cNvPr id="7" name="Slide Number Placeholder 6">
            <a:extLst>
              <a:ext uri="{FF2B5EF4-FFF2-40B4-BE49-F238E27FC236}">
                <a16:creationId xmlns:a16="http://schemas.microsoft.com/office/drawing/2014/main" id="{A6601CA6-7FE6-6097-9747-016B52BD1216}"/>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197831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A3AB-B000-5088-3CB8-5988597414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9935DC-485F-D819-BA28-A9272FB74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F22FC-69E6-FF79-9633-BAFA73BB48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DD4BCD-CAEF-4FD3-7206-416C9862F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D2547-6194-718C-7E9C-E4640E29B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B87EF2-F03B-5365-5CCF-2AFEE933003D}"/>
              </a:ext>
            </a:extLst>
          </p:cNvPr>
          <p:cNvSpPr>
            <a:spLocks noGrp="1"/>
          </p:cNvSpPr>
          <p:nvPr>
            <p:ph type="dt" sz="half" idx="10"/>
          </p:nvPr>
        </p:nvSpPr>
        <p:spPr/>
        <p:txBody>
          <a:bodyPr/>
          <a:lstStyle/>
          <a:p>
            <a:fld id="{45414DE7-1494-4472-B930-7F91B123DE0A}" type="datetime1">
              <a:rPr lang="en-US" smtClean="0"/>
              <a:t>10/10/2023</a:t>
            </a:fld>
            <a:endParaRPr lang="en-US"/>
          </a:p>
        </p:txBody>
      </p:sp>
      <p:sp>
        <p:nvSpPr>
          <p:cNvPr id="8" name="Footer Placeholder 7">
            <a:extLst>
              <a:ext uri="{FF2B5EF4-FFF2-40B4-BE49-F238E27FC236}">
                <a16:creationId xmlns:a16="http://schemas.microsoft.com/office/drawing/2014/main" id="{0DAF0147-BA65-2F30-5427-E4ED71833EFB}"/>
              </a:ext>
            </a:extLst>
          </p:cNvPr>
          <p:cNvSpPr>
            <a:spLocks noGrp="1"/>
          </p:cNvSpPr>
          <p:nvPr>
            <p:ph type="ftr" sz="quarter" idx="11"/>
          </p:nvPr>
        </p:nvSpPr>
        <p:spPr/>
        <p:txBody>
          <a:bodyPr/>
          <a:lstStyle/>
          <a:p>
            <a:r>
              <a:rPr lang="en-US"/>
              <a:t>Xuanzang's Heart Sutra in Sino-Korean</a:t>
            </a:r>
          </a:p>
        </p:txBody>
      </p:sp>
      <p:sp>
        <p:nvSpPr>
          <p:cNvPr id="9" name="Slide Number Placeholder 8">
            <a:extLst>
              <a:ext uri="{FF2B5EF4-FFF2-40B4-BE49-F238E27FC236}">
                <a16:creationId xmlns:a16="http://schemas.microsoft.com/office/drawing/2014/main" id="{E3284222-5E59-ECBA-23C7-F6B3B8380016}"/>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418301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C459-447D-3AAC-CBF0-FFD2C0075C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9E75F5-FD84-6952-8B25-784797549B82}"/>
              </a:ext>
            </a:extLst>
          </p:cNvPr>
          <p:cNvSpPr>
            <a:spLocks noGrp="1"/>
          </p:cNvSpPr>
          <p:nvPr>
            <p:ph type="dt" sz="half" idx="10"/>
          </p:nvPr>
        </p:nvSpPr>
        <p:spPr/>
        <p:txBody>
          <a:bodyPr/>
          <a:lstStyle/>
          <a:p>
            <a:fld id="{05B9091F-4680-44DF-9426-5352D7588671}" type="datetime1">
              <a:rPr lang="en-US" smtClean="0"/>
              <a:t>10/10/2023</a:t>
            </a:fld>
            <a:endParaRPr lang="en-US"/>
          </a:p>
        </p:txBody>
      </p:sp>
      <p:sp>
        <p:nvSpPr>
          <p:cNvPr id="4" name="Footer Placeholder 3">
            <a:extLst>
              <a:ext uri="{FF2B5EF4-FFF2-40B4-BE49-F238E27FC236}">
                <a16:creationId xmlns:a16="http://schemas.microsoft.com/office/drawing/2014/main" id="{9F807DA5-ADED-4C0F-28E6-E150D6C663D2}"/>
              </a:ext>
            </a:extLst>
          </p:cNvPr>
          <p:cNvSpPr>
            <a:spLocks noGrp="1"/>
          </p:cNvSpPr>
          <p:nvPr>
            <p:ph type="ftr" sz="quarter" idx="11"/>
          </p:nvPr>
        </p:nvSpPr>
        <p:spPr/>
        <p:txBody>
          <a:bodyPr/>
          <a:lstStyle/>
          <a:p>
            <a:r>
              <a:rPr lang="en-US"/>
              <a:t>Xuanzang's Heart Sutra in Sino-Korean</a:t>
            </a:r>
          </a:p>
        </p:txBody>
      </p:sp>
      <p:sp>
        <p:nvSpPr>
          <p:cNvPr id="5" name="Slide Number Placeholder 4">
            <a:extLst>
              <a:ext uri="{FF2B5EF4-FFF2-40B4-BE49-F238E27FC236}">
                <a16:creationId xmlns:a16="http://schemas.microsoft.com/office/drawing/2014/main" id="{9592537B-51E5-DAFD-FEEA-F1F88971B56F}"/>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203847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01954-9D7D-B6D8-FD75-AA6E43E6FCB7}"/>
              </a:ext>
            </a:extLst>
          </p:cNvPr>
          <p:cNvSpPr>
            <a:spLocks noGrp="1"/>
          </p:cNvSpPr>
          <p:nvPr>
            <p:ph type="dt" sz="half" idx="10"/>
          </p:nvPr>
        </p:nvSpPr>
        <p:spPr/>
        <p:txBody>
          <a:bodyPr/>
          <a:lstStyle/>
          <a:p>
            <a:fld id="{06E7C708-0BCD-482C-A94E-A22AC20D9F68}" type="datetime1">
              <a:rPr lang="en-US" smtClean="0"/>
              <a:t>10/10/2023</a:t>
            </a:fld>
            <a:endParaRPr lang="en-US"/>
          </a:p>
        </p:txBody>
      </p:sp>
      <p:sp>
        <p:nvSpPr>
          <p:cNvPr id="3" name="Footer Placeholder 2">
            <a:extLst>
              <a:ext uri="{FF2B5EF4-FFF2-40B4-BE49-F238E27FC236}">
                <a16:creationId xmlns:a16="http://schemas.microsoft.com/office/drawing/2014/main" id="{F04CDCEB-E9C4-D2AD-1A80-40878A0A195D}"/>
              </a:ext>
            </a:extLst>
          </p:cNvPr>
          <p:cNvSpPr>
            <a:spLocks noGrp="1"/>
          </p:cNvSpPr>
          <p:nvPr>
            <p:ph type="ftr" sz="quarter" idx="11"/>
          </p:nvPr>
        </p:nvSpPr>
        <p:spPr/>
        <p:txBody>
          <a:bodyPr/>
          <a:lstStyle/>
          <a:p>
            <a:r>
              <a:rPr lang="en-US"/>
              <a:t>Xuanzang's Heart Sutra in Sino-Korean</a:t>
            </a:r>
          </a:p>
        </p:txBody>
      </p:sp>
      <p:sp>
        <p:nvSpPr>
          <p:cNvPr id="4" name="Slide Number Placeholder 3">
            <a:extLst>
              <a:ext uri="{FF2B5EF4-FFF2-40B4-BE49-F238E27FC236}">
                <a16:creationId xmlns:a16="http://schemas.microsoft.com/office/drawing/2014/main" id="{8768D910-AB2B-C370-DF70-2296C6743474}"/>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2967156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6855-9245-3FB3-2C14-155C0C644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9CF156-5FC4-8F74-3BC6-1899061EE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05B18-D296-FA51-8995-4822169CF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11855-F627-3089-BD16-A31047D16FAF}"/>
              </a:ext>
            </a:extLst>
          </p:cNvPr>
          <p:cNvSpPr>
            <a:spLocks noGrp="1"/>
          </p:cNvSpPr>
          <p:nvPr>
            <p:ph type="dt" sz="half" idx="10"/>
          </p:nvPr>
        </p:nvSpPr>
        <p:spPr/>
        <p:txBody>
          <a:bodyPr/>
          <a:lstStyle/>
          <a:p>
            <a:fld id="{18A4EBF9-5914-4B80-8CB9-4A8B0E53BA1F}" type="datetime1">
              <a:rPr lang="en-US" smtClean="0"/>
              <a:t>10/10/2023</a:t>
            </a:fld>
            <a:endParaRPr lang="en-US"/>
          </a:p>
        </p:txBody>
      </p:sp>
      <p:sp>
        <p:nvSpPr>
          <p:cNvPr id="6" name="Footer Placeholder 5">
            <a:extLst>
              <a:ext uri="{FF2B5EF4-FFF2-40B4-BE49-F238E27FC236}">
                <a16:creationId xmlns:a16="http://schemas.microsoft.com/office/drawing/2014/main" id="{565CE98C-197B-E4F7-1087-DA68221E2AD5}"/>
              </a:ext>
            </a:extLst>
          </p:cNvPr>
          <p:cNvSpPr>
            <a:spLocks noGrp="1"/>
          </p:cNvSpPr>
          <p:nvPr>
            <p:ph type="ftr" sz="quarter" idx="11"/>
          </p:nvPr>
        </p:nvSpPr>
        <p:spPr/>
        <p:txBody>
          <a:bodyPr/>
          <a:lstStyle/>
          <a:p>
            <a:r>
              <a:rPr lang="en-US"/>
              <a:t>Xuanzang's Heart Sutra in Sino-Korean</a:t>
            </a:r>
          </a:p>
        </p:txBody>
      </p:sp>
      <p:sp>
        <p:nvSpPr>
          <p:cNvPr id="7" name="Slide Number Placeholder 6">
            <a:extLst>
              <a:ext uri="{FF2B5EF4-FFF2-40B4-BE49-F238E27FC236}">
                <a16:creationId xmlns:a16="http://schemas.microsoft.com/office/drawing/2014/main" id="{01444D3F-4458-7D31-94FF-22C2A8F7F2DF}"/>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109878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6D3D-AC5F-6237-DAC8-5A257DCDF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72133-6EF8-E95B-B7B5-7F9E33D2A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4CC88-75FD-F0F6-5065-E923D6BDC072}"/>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5" name="Footer Placeholder 4">
            <a:extLst>
              <a:ext uri="{FF2B5EF4-FFF2-40B4-BE49-F238E27FC236}">
                <a16:creationId xmlns:a16="http://schemas.microsoft.com/office/drawing/2014/main" id="{6B96DAC7-A6F9-37A1-9FB9-CB89487CC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42C8F-9F5A-2099-90FA-698B4DE650C9}"/>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2820952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36A4-9F93-0FB4-567A-E063EFB15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9715B3-A32C-D81B-3727-7D790A08E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B9966-8026-694C-9CE8-BD41D9501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BBE7-5FAB-29C5-7C35-9F19A40A4EDE}"/>
              </a:ext>
            </a:extLst>
          </p:cNvPr>
          <p:cNvSpPr>
            <a:spLocks noGrp="1"/>
          </p:cNvSpPr>
          <p:nvPr>
            <p:ph type="dt" sz="half" idx="10"/>
          </p:nvPr>
        </p:nvSpPr>
        <p:spPr/>
        <p:txBody>
          <a:bodyPr/>
          <a:lstStyle/>
          <a:p>
            <a:fld id="{F98BDB0A-5391-409A-A926-FD5099361253}" type="datetime1">
              <a:rPr lang="en-US" smtClean="0"/>
              <a:t>10/10/2023</a:t>
            </a:fld>
            <a:endParaRPr lang="en-US"/>
          </a:p>
        </p:txBody>
      </p:sp>
      <p:sp>
        <p:nvSpPr>
          <p:cNvPr id="6" name="Footer Placeholder 5">
            <a:extLst>
              <a:ext uri="{FF2B5EF4-FFF2-40B4-BE49-F238E27FC236}">
                <a16:creationId xmlns:a16="http://schemas.microsoft.com/office/drawing/2014/main" id="{179D17BC-9CD1-B4CA-1702-4B9A5D6ABB23}"/>
              </a:ext>
            </a:extLst>
          </p:cNvPr>
          <p:cNvSpPr>
            <a:spLocks noGrp="1"/>
          </p:cNvSpPr>
          <p:nvPr>
            <p:ph type="ftr" sz="quarter" idx="11"/>
          </p:nvPr>
        </p:nvSpPr>
        <p:spPr/>
        <p:txBody>
          <a:bodyPr/>
          <a:lstStyle/>
          <a:p>
            <a:r>
              <a:rPr lang="en-US"/>
              <a:t>Xuanzang's Heart Sutra in Sino-Korean</a:t>
            </a:r>
          </a:p>
        </p:txBody>
      </p:sp>
      <p:sp>
        <p:nvSpPr>
          <p:cNvPr id="7" name="Slide Number Placeholder 6">
            <a:extLst>
              <a:ext uri="{FF2B5EF4-FFF2-40B4-BE49-F238E27FC236}">
                <a16:creationId xmlns:a16="http://schemas.microsoft.com/office/drawing/2014/main" id="{646A2A31-77BB-FACC-4014-EE510FEE999C}"/>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200542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FCDE-A635-E4CE-13BB-C9630333B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BBF71C-345E-7D68-EC02-269F8200F7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F735F-CABB-006B-F5E4-7ADF58A0D9FD}"/>
              </a:ext>
            </a:extLst>
          </p:cNvPr>
          <p:cNvSpPr>
            <a:spLocks noGrp="1"/>
          </p:cNvSpPr>
          <p:nvPr>
            <p:ph type="dt" sz="half" idx="10"/>
          </p:nvPr>
        </p:nvSpPr>
        <p:spPr/>
        <p:txBody>
          <a:bodyPr/>
          <a:lstStyle/>
          <a:p>
            <a:fld id="{F1359498-0F85-44E4-99CA-B315D7AF4793}" type="datetime1">
              <a:rPr lang="en-US" smtClean="0"/>
              <a:t>10/10/2023</a:t>
            </a:fld>
            <a:endParaRPr lang="en-US"/>
          </a:p>
        </p:txBody>
      </p:sp>
      <p:sp>
        <p:nvSpPr>
          <p:cNvPr id="5" name="Footer Placeholder 4">
            <a:extLst>
              <a:ext uri="{FF2B5EF4-FFF2-40B4-BE49-F238E27FC236}">
                <a16:creationId xmlns:a16="http://schemas.microsoft.com/office/drawing/2014/main" id="{A4EE1830-1C72-CF9C-A608-425F30741CA5}"/>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6ACF8686-618B-5498-A5EE-4009287AB2B3}"/>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3885792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BD4974-4560-E728-3B98-F14FD5D566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E09309-1113-7E6E-0B53-32F95BBC2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614FC-ED93-E8C9-99BD-0362A113685B}"/>
              </a:ext>
            </a:extLst>
          </p:cNvPr>
          <p:cNvSpPr>
            <a:spLocks noGrp="1"/>
          </p:cNvSpPr>
          <p:nvPr>
            <p:ph type="dt" sz="half" idx="10"/>
          </p:nvPr>
        </p:nvSpPr>
        <p:spPr/>
        <p:txBody>
          <a:bodyPr/>
          <a:lstStyle/>
          <a:p>
            <a:fld id="{8C30E855-C06E-445F-9021-59CC59861C57}" type="datetime1">
              <a:rPr lang="en-US" smtClean="0"/>
              <a:t>10/10/2023</a:t>
            </a:fld>
            <a:endParaRPr lang="en-US"/>
          </a:p>
        </p:txBody>
      </p:sp>
      <p:sp>
        <p:nvSpPr>
          <p:cNvPr id="5" name="Footer Placeholder 4">
            <a:extLst>
              <a:ext uri="{FF2B5EF4-FFF2-40B4-BE49-F238E27FC236}">
                <a16:creationId xmlns:a16="http://schemas.microsoft.com/office/drawing/2014/main" id="{06E0460E-8C2E-55FB-4A20-BD93E2B54461}"/>
              </a:ext>
            </a:extLst>
          </p:cNvPr>
          <p:cNvSpPr>
            <a:spLocks noGrp="1"/>
          </p:cNvSpPr>
          <p:nvPr>
            <p:ph type="ftr" sz="quarter" idx="11"/>
          </p:nvPr>
        </p:nvSpPr>
        <p:spPr/>
        <p:txBody>
          <a:bodyPr/>
          <a:lstStyle/>
          <a:p>
            <a:r>
              <a:rPr lang="en-US"/>
              <a:t>Xuanzang's Heart Sutra in Sino-Korean</a:t>
            </a:r>
          </a:p>
        </p:txBody>
      </p:sp>
      <p:sp>
        <p:nvSpPr>
          <p:cNvPr id="6" name="Slide Number Placeholder 5">
            <a:extLst>
              <a:ext uri="{FF2B5EF4-FFF2-40B4-BE49-F238E27FC236}">
                <a16:creationId xmlns:a16="http://schemas.microsoft.com/office/drawing/2014/main" id="{BD7623EB-2333-30A3-928E-5BDEFAF49DF7}"/>
              </a:ext>
            </a:extLst>
          </p:cNvPr>
          <p:cNvSpPr>
            <a:spLocks noGrp="1"/>
          </p:cNvSpPr>
          <p:nvPr>
            <p:ph type="sldNum" sz="quarter" idx="12"/>
          </p:nvPr>
        </p:nvSpPr>
        <p:spPr/>
        <p:txBody>
          <a:bodyPr/>
          <a:lstStyle/>
          <a:p>
            <a:fld id="{B9475997-C828-4424-9A40-96FB9233973E}" type="slidenum">
              <a:rPr lang="en-US" smtClean="0"/>
              <a:t>‹#›</a:t>
            </a:fld>
            <a:endParaRPr lang="en-US"/>
          </a:p>
        </p:txBody>
      </p:sp>
    </p:spTree>
    <p:extLst>
      <p:ext uri="{BB962C8B-B14F-4D97-AF65-F5344CB8AC3E}">
        <p14:creationId xmlns:p14="http://schemas.microsoft.com/office/powerpoint/2010/main" val="23160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A698-EC5E-14B0-1072-A1AC71F378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A7DBF-7807-7D1D-D40D-832E60464C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D412FD-C9B8-E96F-644D-F5DD8C1051E4}"/>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5" name="Footer Placeholder 4">
            <a:extLst>
              <a:ext uri="{FF2B5EF4-FFF2-40B4-BE49-F238E27FC236}">
                <a16:creationId xmlns:a16="http://schemas.microsoft.com/office/drawing/2014/main" id="{FD6B2840-FEF1-2795-5259-636524D74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F6AE3-6119-8636-E9AA-F10F36559595}"/>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388107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9525-859A-4827-468C-BE281407BC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6EDEF-0805-63BE-4505-82F3FD2E9B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EBE71-14F3-B9D2-D453-7ED5AD5D1C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956C6-3077-9CD1-EB4C-A5725ED098F6}"/>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6" name="Footer Placeholder 5">
            <a:extLst>
              <a:ext uri="{FF2B5EF4-FFF2-40B4-BE49-F238E27FC236}">
                <a16:creationId xmlns:a16="http://schemas.microsoft.com/office/drawing/2014/main" id="{C4563D1E-803D-8DA7-C916-2003AC8D0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B383D-3302-7586-4E1D-141E1CCF9D32}"/>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275361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BEE1-355C-54DF-C71F-E606154AE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E1A00E-B74B-2ECA-A3DE-CB388B0D91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72CD02-6E26-7EA1-15D3-FD80459A2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89C15A-5FB8-2F84-61DC-719C47E05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E59E0D-BD1E-0347-C14E-BB3F8B3D03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EDC6B-131E-F2DC-31EE-1BADF483489B}"/>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8" name="Footer Placeholder 7">
            <a:extLst>
              <a:ext uri="{FF2B5EF4-FFF2-40B4-BE49-F238E27FC236}">
                <a16:creationId xmlns:a16="http://schemas.microsoft.com/office/drawing/2014/main" id="{C9BC1904-18C7-49E1-39E6-9450C9A35A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88778A-8D83-B27B-FE82-B3D876840B01}"/>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31077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72F5B-8AF7-E286-2F81-35FE9C94C1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7B86A-4F5D-47ED-3B8E-AADFB89FE83D}"/>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4" name="Footer Placeholder 3">
            <a:extLst>
              <a:ext uri="{FF2B5EF4-FFF2-40B4-BE49-F238E27FC236}">
                <a16:creationId xmlns:a16="http://schemas.microsoft.com/office/drawing/2014/main" id="{77EC62F1-5BBF-08ED-E0DE-771EBFC41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CF6F7-7AFE-6212-170B-A7E279EA65E7}"/>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289219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FB002-67F0-5EA9-495F-0461EB1AA71A}"/>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3" name="Footer Placeholder 2">
            <a:extLst>
              <a:ext uri="{FF2B5EF4-FFF2-40B4-BE49-F238E27FC236}">
                <a16:creationId xmlns:a16="http://schemas.microsoft.com/office/drawing/2014/main" id="{6F0D719B-BA03-3B1E-0E94-A4279BE34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A7A5B-1CC4-A85B-2DBC-1B75A9AA9B29}"/>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388336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21E7-7FEB-79A2-8932-1AC918422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BBAA1-5ECA-D2DF-B1C5-ABAA50133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0CE85-3B92-BB99-DA03-076FF05EB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06BE0-2FDA-F616-8E89-AF0273FDA614}"/>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6" name="Footer Placeholder 5">
            <a:extLst>
              <a:ext uri="{FF2B5EF4-FFF2-40B4-BE49-F238E27FC236}">
                <a16:creationId xmlns:a16="http://schemas.microsoft.com/office/drawing/2014/main" id="{14F18A1B-EE3A-7530-DF81-C77FE0C2E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ACFC47-5140-D122-F0A0-985AF15CDA9A}"/>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58537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82AA-F14D-6C63-08C6-0C00AF671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FFCB58-B73D-0F9E-CE61-E8D59C660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8130BA-A45D-000E-45C0-ECD830F59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5A52F-861E-2481-DFD6-F2B4B11DF171}"/>
              </a:ext>
            </a:extLst>
          </p:cNvPr>
          <p:cNvSpPr>
            <a:spLocks noGrp="1"/>
          </p:cNvSpPr>
          <p:nvPr>
            <p:ph type="dt" sz="half" idx="10"/>
          </p:nvPr>
        </p:nvSpPr>
        <p:spPr/>
        <p:txBody>
          <a:bodyPr/>
          <a:lstStyle/>
          <a:p>
            <a:fld id="{C1FA0286-F90E-4C9F-B0F8-9711519D3B89}" type="datetimeFigureOut">
              <a:rPr lang="en-US" smtClean="0"/>
              <a:t>10/10/2023</a:t>
            </a:fld>
            <a:endParaRPr lang="en-US"/>
          </a:p>
        </p:txBody>
      </p:sp>
      <p:sp>
        <p:nvSpPr>
          <p:cNvPr id="6" name="Footer Placeholder 5">
            <a:extLst>
              <a:ext uri="{FF2B5EF4-FFF2-40B4-BE49-F238E27FC236}">
                <a16:creationId xmlns:a16="http://schemas.microsoft.com/office/drawing/2014/main" id="{900DED51-4963-6EEF-16CB-E64113CF3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E2D27-D5DA-D7B1-6A42-A5E735FABE25}"/>
              </a:ext>
            </a:extLst>
          </p:cNvPr>
          <p:cNvSpPr>
            <a:spLocks noGrp="1"/>
          </p:cNvSpPr>
          <p:nvPr>
            <p:ph type="sldNum" sz="quarter" idx="12"/>
          </p:nvPr>
        </p:nvSpPr>
        <p:spPr/>
        <p:txBody>
          <a:bodyPr/>
          <a:lstStyle/>
          <a:p>
            <a:fld id="{3EA1F5D0-29C5-42A7-AD0D-BEE4211D0116}" type="slidenum">
              <a:rPr lang="en-US" smtClean="0"/>
              <a:t>‹#›</a:t>
            </a:fld>
            <a:endParaRPr lang="en-US"/>
          </a:p>
        </p:txBody>
      </p:sp>
    </p:spTree>
    <p:extLst>
      <p:ext uri="{BB962C8B-B14F-4D97-AF65-F5344CB8AC3E}">
        <p14:creationId xmlns:p14="http://schemas.microsoft.com/office/powerpoint/2010/main" val="348828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20CD9D-4361-E43E-C501-8A27B409E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FF1757-524D-2C8E-3E4E-C59CB04A6F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D93D1-E686-8C9B-1034-39007DD43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A0286-F90E-4C9F-B0F8-9711519D3B89}" type="datetimeFigureOut">
              <a:rPr lang="en-US" smtClean="0"/>
              <a:t>10/10/2023</a:t>
            </a:fld>
            <a:endParaRPr lang="en-US"/>
          </a:p>
        </p:txBody>
      </p:sp>
      <p:sp>
        <p:nvSpPr>
          <p:cNvPr id="5" name="Footer Placeholder 4">
            <a:extLst>
              <a:ext uri="{FF2B5EF4-FFF2-40B4-BE49-F238E27FC236}">
                <a16:creationId xmlns:a16="http://schemas.microsoft.com/office/drawing/2014/main" id="{3D49F290-AF03-11F0-7BCA-9E80B5D5F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314594-11B8-E1C5-5B88-448AC1BF55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1F5D0-29C5-42A7-AD0D-BEE4211D0116}" type="slidenum">
              <a:rPr lang="en-US" smtClean="0"/>
              <a:t>‹#›</a:t>
            </a:fld>
            <a:endParaRPr lang="en-US"/>
          </a:p>
        </p:txBody>
      </p:sp>
    </p:spTree>
    <p:extLst>
      <p:ext uri="{BB962C8B-B14F-4D97-AF65-F5344CB8AC3E}">
        <p14:creationId xmlns:p14="http://schemas.microsoft.com/office/powerpoint/2010/main" val="1289945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D14B1-F36E-493C-F79B-E80C17808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BBCC3A-9F77-BFB1-432A-4DDFD8A2D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015FB-C9DF-D779-AA08-BE2ED47E6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83EE1-BC0C-44E4-8F1E-D19E7AB49A80}" type="datetime1">
              <a:rPr lang="en-US" smtClean="0"/>
              <a:t>10/10/2023</a:t>
            </a:fld>
            <a:endParaRPr lang="en-US"/>
          </a:p>
        </p:txBody>
      </p:sp>
      <p:sp>
        <p:nvSpPr>
          <p:cNvPr id="5" name="Footer Placeholder 4">
            <a:extLst>
              <a:ext uri="{FF2B5EF4-FFF2-40B4-BE49-F238E27FC236}">
                <a16:creationId xmlns:a16="http://schemas.microsoft.com/office/drawing/2014/main" id="{A7D96D1D-2AD9-7B93-FAF3-22F631212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Xuanzang's Heart Sutra in Sino-Korean</a:t>
            </a:r>
          </a:p>
        </p:txBody>
      </p:sp>
      <p:sp>
        <p:nvSpPr>
          <p:cNvPr id="6" name="Slide Number Placeholder 5">
            <a:extLst>
              <a:ext uri="{FF2B5EF4-FFF2-40B4-BE49-F238E27FC236}">
                <a16:creationId xmlns:a16="http://schemas.microsoft.com/office/drawing/2014/main" id="{A60DD67C-A31A-42D7-0042-0B4C29C8F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75997-C828-4424-9A40-96FB9233973E}" type="slidenum">
              <a:rPr lang="en-US" smtClean="0"/>
              <a:t>‹#›</a:t>
            </a:fld>
            <a:endParaRPr lang="en-US"/>
          </a:p>
        </p:txBody>
      </p:sp>
    </p:spTree>
    <p:extLst>
      <p:ext uri="{BB962C8B-B14F-4D97-AF65-F5344CB8AC3E}">
        <p14:creationId xmlns:p14="http://schemas.microsoft.com/office/powerpoint/2010/main" val="2170385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buddhism-dict.net/cgi-bin/xpr-ddb.pl?q=&#21313;&#20843;&#3002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www.google.com/search?q=&#32769;&#23376;&amp;tbm=isch" TargetMode="External"/><Relationship Id="rId4" Type="http://schemas.openxmlformats.org/officeDocument/2006/relationships/hyperlink" Target="https://www.google.com/search?q=%20&#27515;&#20129;&amp;tbm=isc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anbook.com/chinese-dictionary/words/de2-dao4-uphold-justice-achieve-enlightenment"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buddhism-dict.net/cgi-bin/xpr-ddb.pl?95.xml+id(%27b95cd-90a3%27)" TargetMode="External"/><Relationship Id="rId13" Type="http://schemas.openxmlformats.org/officeDocument/2006/relationships/hyperlink" Target="http://buddhism-dict.net/ddb/monier-williams/mw-06.html#06380" TargetMode="External"/><Relationship Id="rId3" Type="http://schemas.openxmlformats.org/officeDocument/2006/relationships/hyperlink" Target="http://buddhism-dict.net/ddb/monier-williams/mw-08.html#08319" TargetMode="External"/><Relationship Id="rId7" Type="http://schemas.openxmlformats.org/officeDocument/2006/relationships/hyperlink" Target="http://www.buddhism-dict.net/cgi-bin/xpr-ddb.pl?82.xml+id(%27b82e5-9d0a3%27)" TargetMode="External"/><Relationship Id="rId12" Type="http://schemas.openxmlformats.org/officeDocument/2006/relationships/hyperlink" Target="http://buddhism-dict.net/ddb/monier-williams/mw-00.html#00081" TargetMode="External"/><Relationship Id="rId2" Type="http://schemas.openxmlformats.org/officeDocument/2006/relationships/hyperlink" Target="http://buddhism-dict.net/ddb/monier-williams/mw-04.html#04695" TargetMode="External"/><Relationship Id="rId1" Type="http://schemas.openxmlformats.org/officeDocument/2006/relationships/slideLayout" Target="../slideLayouts/slideLayout7.xml"/><Relationship Id="rId6" Type="http://schemas.openxmlformats.org/officeDocument/2006/relationships/hyperlink" Target="http://www.buddhism-dict.net/cgi-bin/xpr-ddb.pl?4e.xml+id(%27b4e8c-667a%27)" TargetMode="External"/><Relationship Id="rId11" Type="http://schemas.openxmlformats.org/officeDocument/2006/relationships/hyperlink" Target="http://buddhism-dict.net/ddb/monier-williams/mw-02.html#02556" TargetMode="External"/><Relationship Id="rId5" Type="http://schemas.openxmlformats.org/officeDocument/2006/relationships/hyperlink" Target="http://www.buddhism-dict.net/cgi-bin/xpr-ddb.pl?6b.xml+id(%27b6b63-9ad4-667a%27)" TargetMode="External"/><Relationship Id="rId15" Type="http://schemas.openxmlformats.org/officeDocument/2006/relationships/hyperlink" Target="http://www.buddhism-dict.net/cgi-bin/xpr-ddb.pl?q=&#30693;" TargetMode="External"/><Relationship Id="rId10" Type="http://schemas.openxmlformats.org/officeDocument/2006/relationships/hyperlink" Target="http://buddhism-dict.net/ddb/monier-williams/mw-03.html#03347" TargetMode="External"/><Relationship Id="rId4" Type="http://schemas.openxmlformats.org/officeDocument/2006/relationships/hyperlink" Target="http://www.buddhism-dict.net/cgi-bin/xpr-ddb.pl?66.xml+id(%27b667a-5ea6%27)" TargetMode="External"/><Relationship Id="rId9" Type="http://schemas.openxmlformats.org/officeDocument/2006/relationships/hyperlink" Target="http://www.buddhism-dict.net/cgi-bin/xpr-ddb.pl?4e.xml+id(%27b4e00-667a%27)" TargetMode="External"/><Relationship Id="rId14" Type="http://schemas.openxmlformats.org/officeDocument/2006/relationships/hyperlink" Target="http://www.buddhism-dict.net/cgi-bin/xpr-ddb.pl?q=&#2623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tionary.org/wiki/&#49885;"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DC281F-8E54-E0E1-CC04-BDCB0703C72C}"/>
              </a:ext>
            </a:extLst>
          </p:cNvPr>
          <p:cNvSpPr txBox="1"/>
          <p:nvPr/>
        </p:nvSpPr>
        <p:spPr>
          <a:xfrm>
            <a:off x="344994" y="488343"/>
            <a:ext cx="8999974" cy="4340888"/>
          </a:xfrm>
          <a:prstGeom prst="rect">
            <a:avLst/>
          </a:prstGeom>
          <a:noFill/>
        </p:spPr>
        <p:txBody>
          <a:bodyPr wrap="square">
            <a:spAutoFit/>
          </a:bodyPr>
          <a:lstStyle/>
          <a:p>
            <a:pPr marL="0" marR="0">
              <a:lnSpc>
                <a:spcPct val="107000"/>
              </a:lnSpc>
              <a:spcBef>
                <a:spcPts val="0"/>
              </a:spcBef>
              <a:spcAft>
                <a:spcPts val="0"/>
              </a:spcAft>
            </a:pPr>
            <a:r>
              <a:rPr lang="zh-CN" sz="4400" b="1" dirty="0">
                <a:effectLst/>
                <a:latin typeface="Calibri" panose="020F0502020204030204" pitchFamily="34" charset="0"/>
                <a:ea typeface="DengXian" panose="02010600030101010101" pitchFamily="2" charset="-122"/>
                <a:cs typeface="Times New Roman" panose="02020603050405020304" pitchFamily="18" charset="0"/>
              </a:rPr>
              <a:t>無 眼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界</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乃</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至</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 無 意 識 界</a:t>
            </a:r>
            <a:r>
              <a:rPr lang="en-US" sz="44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800" b="1" dirty="0">
                <a:effectLst/>
                <a:latin typeface="Calibri" panose="020F0502020204030204" pitchFamily="34" charset="0"/>
                <a:ea typeface="DengXian" panose="02010600030101010101" pitchFamily="2" charset="-122"/>
                <a:cs typeface="Times New Roman" panose="02020603050405020304" pitchFamily="18" charset="0"/>
              </a:rPr>
              <a:t>13</a:t>
            </a:r>
          </a:p>
          <a:p>
            <a:pPr marL="0" marR="0">
              <a:lnSpc>
                <a:spcPct val="107000"/>
              </a:lnSpc>
              <a:spcBef>
                <a:spcPts val="0"/>
              </a:spcBef>
              <a:spcAft>
                <a:spcPts val="0"/>
              </a:spcAft>
            </a:pPr>
            <a:r>
              <a:rPr lang="en-US" sz="2000" b="1" dirty="0">
                <a:latin typeface="Calibri" panose="020F0502020204030204" pitchFamily="34" charset="0"/>
                <a:ea typeface="DengXian" panose="02010600030101010101" pitchFamily="2" charset="-122"/>
                <a:cs typeface="Times New Roman" panose="02020603050405020304" pitchFamily="18" charset="0"/>
              </a:rPr>
              <a:t>m</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u an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gye</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nae ji mu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ui</a:t>
            </a:r>
            <a:r>
              <a:rPr lang="en-US" sz="2000" b="1" dirty="0">
                <a:latin typeface="Calibri" panose="020F0502020204030204" pitchFamily="34" charset="0"/>
                <a:ea typeface="DengXian" panose="02010600030101010101" pitchFamily="2" charset="-122"/>
                <a:cs typeface="Times New Roman" panose="02020603050405020304" pitchFamily="18" charset="0"/>
              </a:rPr>
              <a:t>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shik</a:t>
            </a:r>
            <a:r>
              <a:rPr lang="en-US" sz="2000" b="1" dirty="0">
                <a:latin typeface="Calibri" panose="020F0502020204030204" pitchFamily="34" charset="0"/>
                <a:ea typeface="DengXian" panose="02010600030101010101" pitchFamily="2" charset="-122"/>
                <a:cs typeface="Times New Roman" panose="02020603050405020304" pitchFamily="18" charset="0"/>
              </a:rPr>
              <a:t> </a:t>
            </a:r>
            <a:r>
              <a:rPr lang="en-US" sz="2000" b="1" dirty="0" err="1">
                <a:latin typeface="Calibri" panose="020F0502020204030204" pitchFamily="34" charset="0"/>
                <a:ea typeface="DengXian" panose="02010600030101010101" pitchFamily="2" charset="-122"/>
                <a:cs typeface="Times New Roman" panose="02020603050405020304" pitchFamily="18" charset="0"/>
              </a:rPr>
              <a:t>g</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ye</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1100" dirty="0">
                <a:effectLst/>
                <a:latin typeface="Calibri" panose="020F0502020204030204" pitchFamily="34" charset="0"/>
                <a:ea typeface="DengXian" panose="02010600030101010101" pitchFamily="2" charset="-122"/>
                <a:cs typeface="Times New Roman" panose="02020603050405020304" pitchFamily="18" charset="0"/>
              </a:rPr>
              <a:t>// no realm of eyes and so forth until no realm of mind consciousness</a:t>
            </a:r>
            <a:r>
              <a:rPr lang="en-US" sz="1100" b="1"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zh-CN" sz="4400" b="1" dirty="0">
                <a:effectLst/>
                <a:latin typeface="Calibri" panose="020F0502020204030204" pitchFamily="34" charset="0"/>
                <a:ea typeface="DengXian" panose="02010600030101010101" pitchFamily="2" charset="-122"/>
                <a:cs typeface="Times New Roman" panose="02020603050405020304" pitchFamily="18" charset="0"/>
              </a:rPr>
              <a:t>無 無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明</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 亦 無 無 明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盡</a:t>
            </a:r>
            <a:r>
              <a:rPr lang="en-US" sz="44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800" b="1" dirty="0">
                <a:effectLst/>
                <a:latin typeface="Calibri" panose="020F0502020204030204" pitchFamily="34" charset="0"/>
                <a:ea typeface="DengXian" panose="02010600030101010101" pitchFamily="2" charset="-122"/>
                <a:cs typeface="Times New Roman" panose="02020603050405020304" pitchFamily="18" charset="0"/>
              </a:rPr>
              <a:t>14</a:t>
            </a:r>
          </a:p>
          <a:p>
            <a:pPr marL="0" marR="0">
              <a:lnSpc>
                <a:spcPct val="107000"/>
              </a:lnSpc>
              <a:spcBef>
                <a:spcPts val="0"/>
              </a:spcBef>
              <a:spcAft>
                <a:spcPts val="0"/>
              </a:spcAft>
            </a:pPr>
            <a:r>
              <a:rPr lang="en-US" sz="2000" b="1" dirty="0">
                <a:latin typeface="Calibri" panose="020F0502020204030204" pitchFamily="34" charset="0"/>
                <a:ea typeface="DengXian" panose="02010600030101010101" pitchFamily="2" charset="-122"/>
                <a:cs typeface="Times New Roman" panose="02020603050405020304" pitchFamily="18" charset="0"/>
              </a:rPr>
              <a:t>m</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u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mu</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myeong</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yoek</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mu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mu</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myeong</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jin</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1100" dirty="0">
                <a:effectLst/>
                <a:latin typeface="Calibri" panose="020F0502020204030204" pitchFamily="34" charset="0"/>
                <a:ea typeface="DengXian" panose="02010600030101010101" pitchFamily="2" charset="-122"/>
                <a:cs typeface="Times New Roman" panose="02020603050405020304" pitchFamily="18" charset="0"/>
              </a:rPr>
              <a:t>//  No ignorance and also no extinction of it</a:t>
            </a:r>
          </a:p>
          <a:p>
            <a:pPr marL="0" marR="0">
              <a:lnSpc>
                <a:spcPct val="107000"/>
              </a:lnSpc>
              <a:spcBef>
                <a:spcPts val="0"/>
              </a:spcBef>
              <a:spcAft>
                <a:spcPts val="0"/>
              </a:spcAft>
            </a:pPr>
            <a:r>
              <a:rPr lang="zh-CN" sz="4400" b="1" dirty="0">
                <a:effectLst/>
                <a:latin typeface="Calibri" panose="020F0502020204030204" pitchFamily="34" charset="0"/>
                <a:ea typeface="DengXian" panose="02010600030101010101" pitchFamily="2" charset="-122"/>
                <a:cs typeface="Times New Roman" panose="02020603050405020304" pitchFamily="18" charset="0"/>
              </a:rPr>
              <a:t>乃 至 無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老</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死</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 亦 無 老 死 盡</a:t>
            </a:r>
            <a:r>
              <a:rPr lang="en-US" sz="2800" b="1" dirty="0">
                <a:effectLst/>
                <a:latin typeface="Calibri" panose="020F0502020204030204" pitchFamily="34" charset="0"/>
                <a:ea typeface="DengXian" panose="02010600030101010101" pitchFamily="2" charset="-122"/>
                <a:cs typeface="Times New Roman" panose="02020603050405020304" pitchFamily="18" charset="0"/>
              </a:rPr>
              <a:t>  15</a:t>
            </a:r>
          </a:p>
          <a:p>
            <a:pPr marL="0" marR="0">
              <a:lnSpc>
                <a:spcPct val="107000"/>
              </a:lnSpc>
              <a:spcBef>
                <a:spcPts val="0"/>
              </a:spcBef>
              <a:spcAft>
                <a:spcPts val="0"/>
              </a:spcAft>
            </a:pPr>
            <a:r>
              <a:rPr lang="en-US" sz="2000" b="1" dirty="0">
                <a:latin typeface="Calibri" panose="020F0502020204030204" pitchFamily="34" charset="0"/>
                <a:ea typeface="DengXian" panose="02010600030101010101" pitchFamily="2" charset="-122"/>
                <a:cs typeface="Times New Roman" panose="02020603050405020304" pitchFamily="18" charset="0"/>
              </a:rPr>
              <a:t>n</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ae ji mu no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sa</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yeok</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mu no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sa</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jin</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1100" dirty="0">
                <a:effectLst/>
                <a:latin typeface="Calibri" panose="020F0502020204030204" pitchFamily="34" charset="0"/>
                <a:ea typeface="DengXian" panose="02010600030101010101" pitchFamily="2" charset="-122"/>
                <a:cs typeface="Times New Roman" panose="02020603050405020304" pitchFamily="18" charset="0"/>
              </a:rPr>
              <a:t>//  and so forth until no old age and death and also no extinction of them</a:t>
            </a:r>
          </a:p>
          <a:p>
            <a:r>
              <a:rPr lang="zh-CN" sz="4400" b="1" dirty="0">
                <a:effectLst/>
                <a:latin typeface="Calibri" panose="020F0502020204030204" pitchFamily="34" charset="0"/>
                <a:ea typeface="DengXian" panose="02010600030101010101" pitchFamily="2" charset="-122"/>
                <a:cs typeface="Times New Roman" panose="02020603050405020304" pitchFamily="18" charset="0"/>
              </a:rPr>
              <a:t>無</a:t>
            </a:r>
            <a:r>
              <a:rPr lang="zh-CN" sz="4400" b="1" dirty="0">
                <a:effectLst/>
                <a:ea typeface="Calibri" panose="020F0502020204030204" pitchFamily="34" charset="0"/>
                <a:cs typeface="Times New Roman" panose="02020603050405020304" pitchFamily="18" charset="0"/>
              </a:rPr>
              <a:t> </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苦</a:t>
            </a:r>
            <a:r>
              <a:rPr lang="zh-CN" sz="4400" b="1" dirty="0">
                <a:effectLst/>
                <a:ea typeface="Calibri" panose="020F0502020204030204" pitchFamily="34" charset="0"/>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集</a:t>
            </a:r>
            <a:r>
              <a:rPr lang="zh-CN" sz="4400" b="1" dirty="0">
                <a:effectLst/>
                <a:ea typeface="Calibri" panose="020F0502020204030204" pitchFamily="34" charset="0"/>
                <a:cs typeface="Times New Roman" panose="02020603050405020304" pitchFamily="18" charset="0"/>
              </a:rPr>
              <a:t> </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滅</a:t>
            </a:r>
            <a:r>
              <a:rPr lang="zh-CN" sz="4400" b="1" dirty="0">
                <a:effectLst/>
                <a:ea typeface="Calibri" panose="020F0502020204030204" pitchFamily="34" charset="0"/>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道</a:t>
            </a:r>
            <a:r>
              <a:rPr lang="zh-CN" sz="4400" b="1" dirty="0">
                <a:effectLst/>
                <a:ea typeface="Calibri" panose="020F0502020204030204" pitchFamily="34" charset="0"/>
                <a:cs typeface="Times New Roman" panose="02020603050405020304" pitchFamily="18" charset="0"/>
              </a:rPr>
              <a:t> </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無</a:t>
            </a:r>
            <a:r>
              <a:rPr lang="zh-CN" sz="4400" b="1" dirty="0">
                <a:effectLst/>
                <a:ea typeface="Calibri" panose="020F0502020204030204" pitchFamily="34" charset="0"/>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智</a:t>
            </a:r>
            <a:r>
              <a:rPr lang="zh-CN" sz="4400" b="1" dirty="0">
                <a:effectLst/>
                <a:ea typeface="Calibri" panose="020F0502020204030204" pitchFamily="34" charset="0"/>
                <a:cs typeface="Times New Roman" panose="02020603050405020304" pitchFamily="18" charset="0"/>
              </a:rPr>
              <a:t> </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亦</a:t>
            </a:r>
            <a:r>
              <a:rPr lang="zh-CN" sz="4400" b="1" dirty="0">
                <a:effectLst/>
                <a:ea typeface="Calibri" panose="020F0502020204030204" pitchFamily="34" charset="0"/>
                <a:cs typeface="Times New Roman" panose="02020603050405020304" pitchFamily="18" charset="0"/>
              </a:rPr>
              <a:t> </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無</a:t>
            </a:r>
            <a:r>
              <a:rPr lang="zh-CN" sz="4400" b="1" dirty="0">
                <a:effectLst/>
                <a:ea typeface="Calibri" panose="020F0502020204030204" pitchFamily="34" charset="0"/>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得</a:t>
            </a:r>
            <a:r>
              <a:rPr lang="zh-CN" sz="4400" b="1" dirty="0">
                <a:effectLst/>
                <a:ea typeface="Calibri" panose="020F0502020204030204" pitchFamily="34" charset="0"/>
                <a:cs typeface="Times New Roman" panose="02020603050405020304" pitchFamily="18" charset="0"/>
              </a:rPr>
              <a:t> </a:t>
            </a:r>
            <a:r>
              <a:rPr lang="zh-CN" sz="44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以</a:t>
            </a:r>
            <a:r>
              <a:rPr lang="en-US" sz="44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800" b="1" dirty="0">
                <a:effectLst/>
                <a:latin typeface="Calibri" panose="020F0502020204030204" pitchFamily="34" charset="0"/>
                <a:ea typeface="DengXian" panose="02010600030101010101" pitchFamily="2" charset="-122"/>
                <a:cs typeface="Times New Roman" panose="02020603050405020304" pitchFamily="18" charset="0"/>
              </a:rPr>
              <a:t>16</a:t>
            </a:r>
          </a:p>
          <a:p>
            <a:r>
              <a:rPr lang="en-US" sz="2000" b="1" dirty="0"/>
              <a:t>mu go jib </a:t>
            </a:r>
            <a:r>
              <a:rPr lang="en-US" sz="2000" b="1" dirty="0" err="1"/>
              <a:t>myeol</a:t>
            </a:r>
            <a:r>
              <a:rPr lang="en-US" sz="2000" b="1" dirty="0"/>
              <a:t> to mu ji </a:t>
            </a:r>
            <a:r>
              <a:rPr lang="en-US" sz="2000" b="1" dirty="0" err="1"/>
              <a:t>yeok</a:t>
            </a:r>
            <a:r>
              <a:rPr lang="en-US" sz="2000" b="1" dirty="0"/>
              <a:t>  mu </a:t>
            </a:r>
            <a:r>
              <a:rPr lang="en-US" sz="2000" b="1" dirty="0" err="1"/>
              <a:t>deuk</a:t>
            </a:r>
            <a:r>
              <a:rPr lang="en-US" sz="2000" b="1" dirty="0"/>
              <a:t> </a:t>
            </a:r>
            <a:r>
              <a:rPr lang="en-US" sz="2000" b="1" dirty="0" err="1"/>
              <a:t>i</a:t>
            </a:r>
            <a:r>
              <a:rPr lang="en-US" sz="2000" b="1" dirty="0"/>
              <a:t> </a:t>
            </a:r>
            <a:r>
              <a:rPr lang="en-US" sz="1100" dirty="0"/>
              <a:t>// no suffering, origination, stopping, path, cognition, also no attainment with</a:t>
            </a:r>
          </a:p>
        </p:txBody>
      </p:sp>
      <p:sp>
        <p:nvSpPr>
          <p:cNvPr id="2" name="TextBox 1">
            <a:extLst>
              <a:ext uri="{FF2B5EF4-FFF2-40B4-BE49-F238E27FC236}">
                <a16:creationId xmlns:a16="http://schemas.microsoft.com/office/drawing/2014/main" id="{97ED572F-8D44-0370-4513-15730611E84F}"/>
              </a:ext>
            </a:extLst>
          </p:cNvPr>
          <p:cNvSpPr txBox="1"/>
          <p:nvPr/>
        </p:nvSpPr>
        <p:spPr>
          <a:xfrm>
            <a:off x="9080860" y="1035303"/>
            <a:ext cx="1460665" cy="2062103"/>
          </a:xfrm>
          <a:prstGeom prst="rect">
            <a:avLst/>
          </a:prstGeom>
          <a:noFill/>
        </p:spPr>
        <p:txBody>
          <a:bodyPr wrap="square" rtlCol="0">
            <a:spAutoFit/>
          </a:bodyPr>
          <a:lstStyle/>
          <a:p>
            <a:r>
              <a:rPr lang="en-US" sz="3200" b="1" dirty="0"/>
              <a:t>Heart</a:t>
            </a:r>
          </a:p>
          <a:p>
            <a:r>
              <a:rPr lang="en-US" sz="3200" b="1" dirty="0"/>
              <a:t>Sutra</a:t>
            </a:r>
          </a:p>
          <a:p>
            <a:r>
              <a:rPr lang="en-US" sz="3200" b="1" dirty="0"/>
              <a:t>Lesson</a:t>
            </a:r>
          </a:p>
          <a:p>
            <a:r>
              <a:rPr lang="en-US" sz="3200" b="1" dirty="0"/>
              <a:t>Eight</a:t>
            </a:r>
          </a:p>
        </p:txBody>
      </p:sp>
      <p:sp>
        <p:nvSpPr>
          <p:cNvPr id="3" name="Rectangle 2">
            <a:extLst>
              <a:ext uri="{FF2B5EF4-FFF2-40B4-BE49-F238E27FC236}">
                <a16:creationId xmlns:a16="http://schemas.microsoft.com/office/drawing/2014/main" id="{A61FE435-F7CD-8E38-F027-7736144FC3B6}"/>
              </a:ext>
            </a:extLst>
          </p:cNvPr>
          <p:cNvSpPr/>
          <p:nvPr/>
        </p:nvSpPr>
        <p:spPr>
          <a:xfrm>
            <a:off x="8930555" y="1035302"/>
            <a:ext cx="1610970" cy="2062103"/>
          </a:xfrm>
          <a:prstGeom prst="rect">
            <a:avLst/>
          </a:prstGeom>
          <a:noFill/>
          <a:ln w="76200">
            <a:solidFill>
              <a:srgbClr val="FFC000"/>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58CAAEE-40B8-74F2-1FF6-4403F702AEE9}"/>
              </a:ext>
            </a:extLst>
          </p:cNvPr>
          <p:cNvSpPr txBox="1"/>
          <p:nvPr/>
        </p:nvSpPr>
        <p:spPr>
          <a:xfrm>
            <a:off x="5805098" y="4950578"/>
            <a:ext cx="1965191" cy="1569660"/>
          </a:xfrm>
          <a:prstGeom prst="rect">
            <a:avLst/>
          </a:prstGeom>
          <a:noFill/>
        </p:spPr>
        <p:txBody>
          <a:bodyPr wrap="square" rtlCol="0">
            <a:spAutoFit/>
          </a:bodyPr>
          <a:lstStyle/>
          <a:p>
            <a:pPr algn="ctr"/>
            <a:r>
              <a:rPr lang="en-US" sz="2400" b="1" dirty="0"/>
              <a:t>In this lesson we cover </a:t>
            </a:r>
          </a:p>
          <a:p>
            <a:pPr algn="ctr"/>
            <a:r>
              <a:rPr lang="en-US" sz="2400" b="1" dirty="0"/>
              <a:t>lines 13 though 16</a:t>
            </a:r>
          </a:p>
        </p:txBody>
      </p:sp>
      <p:sp>
        <p:nvSpPr>
          <p:cNvPr id="6" name="Rectangle 5">
            <a:extLst>
              <a:ext uri="{FF2B5EF4-FFF2-40B4-BE49-F238E27FC236}">
                <a16:creationId xmlns:a16="http://schemas.microsoft.com/office/drawing/2014/main" id="{E9DA9D2B-495F-C07C-C528-E354213B60BA}"/>
              </a:ext>
            </a:extLst>
          </p:cNvPr>
          <p:cNvSpPr/>
          <p:nvPr/>
        </p:nvSpPr>
        <p:spPr>
          <a:xfrm>
            <a:off x="5805098" y="4799828"/>
            <a:ext cx="2028527" cy="1839523"/>
          </a:xfrm>
          <a:prstGeom prst="rect">
            <a:avLst/>
          </a:prstGeom>
          <a:noFill/>
          <a:ln w="76200">
            <a:solidFill>
              <a:srgbClr val="FFC000"/>
            </a:solid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544BA4-48F0-A0A8-512B-3F54D5552F7A}"/>
              </a:ext>
            </a:extLst>
          </p:cNvPr>
          <p:cNvSpPr txBox="1"/>
          <p:nvPr/>
        </p:nvSpPr>
        <p:spPr>
          <a:xfrm>
            <a:off x="1101601" y="4916406"/>
            <a:ext cx="2493299" cy="1567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2023</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sngStrike" kern="1200" cap="none" spc="0" normalizeH="0" baseline="0" noProof="0" dirty="0">
                <a:ln>
                  <a:noFill/>
                </a:ln>
                <a:solidFill>
                  <a:prstClr val="black"/>
                </a:solidFill>
                <a:effectLst/>
                <a:uLnTx/>
                <a:uFillTx/>
                <a:latin typeface="Calibri" panose="020F0502020204030204"/>
                <a:ea typeface="+mn-ea"/>
                <a:cs typeface="+mn-cs"/>
              </a:rPr>
              <a:t>Mar 4</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sngStrike" kern="1200" cap="none" spc="0" normalizeH="0" baseline="0" noProof="0" dirty="0">
                <a:ln>
                  <a:noFill/>
                </a:ln>
                <a:solidFill>
                  <a:prstClr val="black"/>
                </a:solidFill>
                <a:effectLst/>
                <a:uLnTx/>
                <a:uFillTx/>
                <a:latin typeface="Calibri" panose="020F0502020204030204"/>
                <a:ea typeface="+mn-ea"/>
                <a:cs typeface="+mn-cs"/>
              </a:rPr>
              <a:t>Apr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sngStrike" kern="1200" cap="none" spc="0" normalizeH="0" baseline="0" noProof="0" dirty="0">
                <a:ln>
                  <a:noFill/>
                </a:ln>
                <a:solidFill>
                  <a:prstClr val="black"/>
                </a:solidFill>
                <a:effectLst/>
                <a:uLnTx/>
                <a:uFillTx/>
                <a:latin typeface="Calibri" panose="020F0502020204030204"/>
                <a:ea typeface="+mn-ea"/>
                <a:cs typeface="+mn-cs"/>
              </a:rPr>
              <a:t>May 6</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i="0" u="none" strike="sngStrike" kern="1200" cap="none" spc="0" normalizeH="0" baseline="0" noProof="0" dirty="0">
                <a:ln>
                  <a:noFill/>
                </a:ln>
                <a:solidFill>
                  <a:prstClr val="black"/>
                </a:solidFill>
                <a:effectLst/>
                <a:uLnTx/>
                <a:uFillTx/>
                <a:latin typeface="Calibri" panose="020F0502020204030204"/>
                <a:ea typeface="+mn-ea"/>
                <a:cs typeface="+mn-cs"/>
              </a:rPr>
              <a:t>Jun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sngStrike" kern="1200" cap="none" spc="0" normalizeH="0" baseline="0" noProof="0" dirty="0">
                <a:ln>
                  <a:noFill/>
                </a:ln>
                <a:solidFill>
                  <a:prstClr val="black"/>
                </a:solidFill>
                <a:effectLst/>
                <a:uLnTx/>
                <a:uFillTx/>
                <a:latin typeface="Calibri" panose="020F0502020204030204"/>
                <a:ea typeface="+mn-ea"/>
                <a:cs typeface="+mn-cs"/>
              </a:rPr>
              <a:t>Jul 1</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i="0" u="none" strike="sngStrike" kern="1200" cap="none" spc="0" normalizeH="0" baseline="0" noProof="0" dirty="0">
                <a:ln>
                  <a:noFill/>
                </a:ln>
                <a:solidFill>
                  <a:prstClr val="black"/>
                </a:solidFill>
                <a:effectLst/>
                <a:uLnTx/>
                <a:uFillTx/>
                <a:latin typeface="Calibri" panose="020F0502020204030204"/>
                <a:ea typeface="+mn-ea"/>
                <a:cs typeface="+mn-cs"/>
              </a:rPr>
              <a:t>Aug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sngStrike" kern="1200" cap="none" spc="0" normalizeH="0" baseline="0" noProof="0" dirty="0">
                <a:ln>
                  <a:noFill/>
                </a:ln>
                <a:solidFill>
                  <a:prstClr val="black"/>
                </a:solidFill>
                <a:effectLst/>
                <a:uLnTx/>
                <a:uFillTx/>
                <a:latin typeface="Calibri" panose="020F0502020204030204"/>
                <a:ea typeface="+mn-ea"/>
                <a:cs typeface="+mn-cs"/>
              </a:rPr>
              <a:t>Sep 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Oct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Nov 4		Dec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2024</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Jan 6	Feb 3</a:t>
            </a:r>
          </a:p>
        </p:txBody>
      </p:sp>
      <p:sp>
        <p:nvSpPr>
          <p:cNvPr id="8" name="Rectangle: Rounded Corners 7">
            <a:extLst>
              <a:ext uri="{FF2B5EF4-FFF2-40B4-BE49-F238E27FC236}">
                <a16:creationId xmlns:a16="http://schemas.microsoft.com/office/drawing/2014/main" id="{2988AB84-6414-3494-9526-2CDB15614884}"/>
              </a:ext>
            </a:extLst>
          </p:cNvPr>
          <p:cNvSpPr/>
          <p:nvPr/>
        </p:nvSpPr>
        <p:spPr>
          <a:xfrm>
            <a:off x="1089431" y="4795060"/>
            <a:ext cx="2517641" cy="181012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4FB4E47-E858-DE53-0E12-C29DBB146CC8}"/>
              </a:ext>
            </a:extLst>
          </p:cNvPr>
          <p:cNvSpPr txBox="1"/>
          <p:nvPr/>
        </p:nvSpPr>
        <p:spPr>
          <a:xfrm>
            <a:off x="9316738" y="3796415"/>
            <a:ext cx="2373329" cy="2308324"/>
          </a:xfrm>
          <a:prstGeom prst="rect">
            <a:avLst/>
          </a:prstGeom>
          <a:noFill/>
        </p:spPr>
        <p:txBody>
          <a:bodyPr wrap="square" rtlCol="0">
            <a:spAutoFit/>
          </a:bodyPr>
          <a:lstStyle/>
          <a:p>
            <a:pPr algn="ctr"/>
            <a:r>
              <a:rPr lang="en-US" sz="1600" b="1" dirty="0"/>
              <a:t>Class schedule:</a:t>
            </a:r>
          </a:p>
          <a:p>
            <a:pPr algn="ctr"/>
            <a:r>
              <a:rPr lang="en-US" sz="1600" b="1" dirty="0"/>
              <a:t>3:00 to 3:35 pm </a:t>
            </a:r>
          </a:p>
          <a:p>
            <a:pPr algn="ctr"/>
            <a:r>
              <a:rPr lang="en-US" sz="1600" dirty="0"/>
              <a:t>first session</a:t>
            </a:r>
          </a:p>
          <a:p>
            <a:pPr algn="ctr"/>
            <a:r>
              <a:rPr lang="en-US" sz="1600" dirty="0"/>
              <a:t>--- 5 minute break ---</a:t>
            </a:r>
          </a:p>
          <a:p>
            <a:pPr algn="ctr"/>
            <a:r>
              <a:rPr lang="en-US" sz="1600" b="1" dirty="0"/>
              <a:t>3:40 to 4:15 pm</a:t>
            </a:r>
          </a:p>
          <a:p>
            <a:pPr algn="ctr"/>
            <a:r>
              <a:rPr lang="en-US" sz="1600" dirty="0"/>
              <a:t>second session</a:t>
            </a:r>
          </a:p>
          <a:p>
            <a:pPr algn="ctr"/>
            <a:r>
              <a:rPr lang="en-US" sz="1600" dirty="0"/>
              <a:t>-- 10 minute break --</a:t>
            </a:r>
          </a:p>
          <a:p>
            <a:pPr algn="ctr"/>
            <a:r>
              <a:rPr lang="en-US" sz="1600" b="1" dirty="0"/>
              <a:t>4:25 to 5:00 pm</a:t>
            </a:r>
          </a:p>
          <a:p>
            <a:pPr algn="ctr"/>
            <a:r>
              <a:rPr lang="en-US" sz="1600" dirty="0"/>
              <a:t>third session</a:t>
            </a:r>
          </a:p>
        </p:txBody>
      </p:sp>
      <p:sp>
        <p:nvSpPr>
          <p:cNvPr id="10" name="Rectangle: Rounded Corners 9">
            <a:extLst>
              <a:ext uri="{FF2B5EF4-FFF2-40B4-BE49-F238E27FC236}">
                <a16:creationId xmlns:a16="http://schemas.microsoft.com/office/drawing/2014/main" id="{D80A5F15-F151-86DD-FB4F-39C368B48160}"/>
              </a:ext>
            </a:extLst>
          </p:cNvPr>
          <p:cNvSpPr/>
          <p:nvPr/>
        </p:nvSpPr>
        <p:spPr>
          <a:xfrm>
            <a:off x="9599438" y="3796414"/>
            <a:ext cx="1884173" cy="230832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4E9167C-FD99-1261-FAA3-7440E6B3F502}"/>
              </a:ext>
            </a:extLst>
          </p:cNvPr>
          <p:cNvSpPr txBox="1"/>
          <p:nvPr/>
        </p:nvSpPr>
        <p:spPr>
          <a:xfrm>
            <a:off x="123930" y="0"/>
            <a:ext cx="1206807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8</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Eight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245283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A2E7D1-142B-7F40-D478-7D7E7C26B229}"/>
              </a:ext>
            </a:extLst>
          </p:cNvPr>
          <p:cNvSpPr txBox="1"/>
          <p:nvPr/>
        </p:nvSpPr>
        <p:spPr>
          <a:xfrm>
            <a:off x="240182" y="73408"/>
            <a:ext cx="11711635"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8.9 		</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(7.16, 4.5)</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
        <p:nvSpPr>
          <p:cNvPr id="4" name="TextBox 3">
            <a:extLst>
              <a:ext uri="{FF2B5EF4-FFF2-40B4-BE49-F238E27FC236}">
                <a16:creationId xmlns:a16="http://schemas.microsoft.com/office/drawing/2014/main" id="{D0FBC182-BDF8-CE53-DD3B-3EED15BDFB38}"/>
              </a:ext>
            </a:extLst>
          </p:cNvPr>
          <p:cNvSpPr txBox="1"/>
          <p:nvPr/>
        </p:nvSpPr>
        <p:spPr>
          <a:xfrm>
            <a:off x="336814" y="859123"/>
            <a:ext cx="11271060"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菩薩</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(bosal, </a:t>
            </a:r>
            <a:r>
              <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보살</a:t>
            </a: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means "Bodhisattva".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薩</a:t>
            </a: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only occurs in Chinese as part of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菩薩</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or as an abbreviation for it.</a:t>
            </a:r>
            <a:endPar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菩提</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means "Bodhi", it can be pronounced either as "</a:t>
            </a:r>
            <a:r>
              <a:rPr kumimoji="0" lang="en-US" altLang="zh-CN" sz="18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moji</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ko-KR"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모</a:t>
            </a:r>
            <a:r>
              <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지</a:t>
            </a: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as in the Mantra, or as "</a:t>
            </a:r>
            <a:r>
              <a:rPr kumimoji="0" lang="en-US" altLang="ko-KR" sz="18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bori</a:t>
            </a: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보리</a:t>
            </a: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lines 17 &amp; 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are many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least 25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two-character words in the Heart Sutra, and several of these appear more than once. </a:t>
            </a:r>
          </a:p>
        </p:txBody>
      </p:sp>
      <p:sp>
        <p:nvSpPr>
          <p:cNvPr id="5" name="TextBox 4">
            <a:extLst>
              <a:ext uri="{FF2B5EF4-FFF2-40B4-BE49-F238E27FC236}">
                <a16:creationId xmlns:a16="http://schemas.microsoft.com/office/drawing/2014/main" id="{B47CB33D-A649-77E3-8B2D-F14A2661FF32}"/>
              </a:ext>
            </a:extLst>
          </p:cNvPr>
          <p:cNvSpPr txBox="1"/>
          <p:nvPr/>
        </p:nvSpPr>
        <p:spPr>
          <a:xfrm>
            <a:off x="182880" y="2612631"/>
            <a:ext cx="12337474" cy="3970318"/>
          </a:xfrm>
          <a:prstGeom prst="rect">
            <a:avLst/>
          </a:prstGeom>
          <a:noFill/>
        </p:spPr>
        <p:txBody>
          <a:bodyPr wrap="square" numCol="3"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摩訶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ma-ha;  "great"; Title</a:t>
            </a:r>
            <a:endParaRPr kumimoji="0" lang="en-US" altLang="zh-TW"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菩提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mo-ji/</a:t>
            </a: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bo-ri</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"Bodhi"; lines </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Mantra, 17, 23</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自在  </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ja-jae;  "self-possessed";  line 1 </a:t>
            </a:r>
            <a:endPar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菩薩</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bo-sal</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"Bodhisattva"; line 1</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照見  </a:t>
            </a:r>
            <a:r>
              <a:rPr kumimoji="0" lang="en-US" altLang="zh-CN" sz="1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mn-cs"/>
              </a:rPr>
              <a:t>jo-</a:t>
            </a:r>
            <a:r>
              <a:rPr kumimoji="0" lang="en-US" altLang="zh-CN" sz="1400" b="0" i="0" u="none" strike="noStrike" kern="1200" cap="none" spc="0" normalizeH="0" baseline="0" noProof="0" dirty="0" err="1">
                <a:ln>
                  <a:noFill/>
                </a:ln>
                <a:solidFill>
                  <a:srgbClr val="000000"/>
                </a:solidFill>
                <a:effectLst/>
                <a:uLnTx/>
                <a:uFillTx/>
                <a:latin typeface="Calibri" panose="020F0502020204030204"/>
                <a:ea typeface="等线" panose="02010600030101010101" pitchFamily="2" charset="-122"/>
                <a:cs typeface="+mn-cs"/>
              </a:rPr>
              <a:t>gyeon</a:t>
            </a:r>
            <a:r>
              <a:rPr kumimoji="0" lang="en-US" altLang="zh-CN" sz="1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mn-cs"/>
              </a:rPr>
              <a:t>;  perceive;  line 2</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一切</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il-</a:t>
            </a: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DengXian" panose="02010600030101010101" pitchFamily="2" charset="-122"/>
                <a:cs typeface="+mn-cs"/>
              </a:rPr>
              <a:t>che</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 "all"; lines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3, 26</a:t>
            </a: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亦復</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yeok-bu</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"also";  line 7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故空  </a:t>
            </a:r>
            <a:r>
              <a:rPr kumimoji="0" lang="en-US" altLang="zh-CN" sz="140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shi go; "therefore"; line 10</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眼界</a:t>
            </a:r>
            <a:r>
              <a:rPr kumimoji="0" lang="zh-CN"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lang="en-US" altLang="zh-CN" sz="1400" dirty="0">
                <a:solidFill>
                  <a:prstClr val="black"/>
                </a:solidFill>
                <a:latin typeface="Calibri" panose="020F0502020204030204"/>
                <a:ea typeface="新細明體" panose="02020500000000000000" pitchFamily="18" charset="-120"/>
              </a:rPr>
              <a:t>an-</a:t>
            </a:r>
            <a:r>
              <a:rPr lang="en-US" altLang="zh-CN" sz="1400" dirty="0" err="1">
                <a:solidFill>
                  <a:prstClr val="black"/>
                </a:solidFill>
                <a:latin typeface="Calibri" panose="020F0502020204030204"/>
                <a:ea typeface="新細明體" panose="02020500000000000000" pitchFamily="18" charset="-120"/>
              </a:rPr>
              <a:t>gye</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"realm of eyes";  lines 13</a:t>
            </a:r>
            <a:endPar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乃至</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nae-ji; "and so forth";  lines 13, 25</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意識  </a:t>
            </a:r>
            <a:r>
              <a:rPr kumimoji="0" lang="en-US" altLang="zh-CN" sz="14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ui-shik</a:t>
            </a:r>
            <a:r>
              <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 "mano-</a:t>
            </a:r>
            <a:r>
              <a:rPr kumimoji="0" lang="en-US" altLang="zh-CN" sz="14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vijñāna</a:t>
            </a:r>
            <a:r>
              <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 line 13</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無明  </a:t>
            </a:r>
            <a:r>
              <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mu-</a:t>
            </a:r>
            <a:r>
              <a:rPr kumimoji="0" lang="en-US" altLang="zh-CN" sz="14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myeong</a:t>
            </a:r>
            <a:r>
              <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 "ignorance"; line 14</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老死</a:t>
            </a:r>
            <a:r>
              <a:rPr kumimoji="0" lang="zh-CN" altLang="en-US" sz="2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40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no-</a:t>
            </a:r>
            <a:r>
              <a:rPr kumimoji="0" lang="en-US" altLang="zh-CN" sz="140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san</a:t>
            </a:r>
            <a:r>
              <a:rPr kumimoji="0" lang="en-US" altLang="zh-CN" sz="140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 "</a:t>
            </a:r>
            <a:r>
              <a:rPr lang="en-US" altLang="zh-CN" sz="1400" dirty="0">
                <a:solidFill>
                  <a:prstClr val="black"/>
                </a:solidFill>
                <a:latin typeface="Calibri" panose="020F0502020204030204" pitchFamily="34" charset="0"/>
                <a:ea typeface="DengXian" panose="02010600030101010101" pitchFamily="2" charset="-122"/>
                <a:cs typeface="Calibri" panose="020F0502020204030204" pitchFamily="34" charset="0"/>
              </a:rPr>
              <a:t>old age and death</a:t>
            </a:r>
            <a:r>
              <a:rPr kumimoji="0" lang="en-US" altLang="zh-CN" sz="140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 </a:t>
            </a:r>
            <a:r>
              <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rPr>
              <a:t>line 15</a:t>
            </a:r>
            <a:endParaRPr kumimoji="0" lang="en-US" altLang="zh-TW"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所得</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so-</a:t>
            </a: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deuk</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"what is acquired"; line 17</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薩埵  </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sal-ta; "sattva";  line 17</a:t>
            </a:r>
            <a:endPar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罣礙</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ga-ae; "hindrance";  lines 18, 19</a:t>
            </a: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恐怖</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gong-po; "terrifying";  line 19</a:t>
            </a: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遠離</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won-li; "far apart from";  line 20</a:t>
            </a: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顚倒</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jeon-do; "distorted"; line 20</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夢想  </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mong-sang; "dream";  line 20</a:t>
            </a:r>
            <a:endPar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究竟</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DengXian" panose="02010600030101010101" pitchFamily="2" charset="-122"/>
                <a:cs typeface="+mn-cs"/>
              </a:rPr>
              <a:t>gu-gyeol</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 "ultimate";  line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20 </a:t>
            </a: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涅槃</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DengXian" panose="02010600030101010101" pitchFamily="2" charset="-122"/>
                <a:cs typeface="+mn-cs"/>
              </a:rPr>
              <a:t>yeol</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-ban; "nirvana":  line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20 </a:t>
            </a:r>
          </a:p>
          <a:p>
            <a:pPr marL="0" marR="0" lvl="0" indent="0" algn="l" defTabSz="914400" rtl="0" eaLnBrk="1" fontAlgn="auto" latinLnBrk="0" hangingPunct="1">
              <a:lnSpc>
                <a:spcPct val="100000"/>
              </a:lnSpc>
              <a:spcBef>
                <a:spcPts val="0"/>
              </a:spcBef>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無上</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  mu sang; "utmost"; line 25</a:t>
            </a:r>
            <a:endPar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能除</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DengXian" panose="02010600030101010101" pitchFamily="2" charset="-122"/>
                <a:cs typeface="+mn-cs"/>
              </a:rPr>
              <a:t>neung</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-je; "take away"; line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26</a:t>
            </a:r>
          </a:p>
          <a:p>
            <a:pPr marL="0" marR="0" lvl="0" indent="0" algn="l" defTabSz="914400" rtl="0" eaLnBrk="1" fontAlgn="auto" latinLnBrk="0" hangingPunct="1">
              <a:lnSpc>
                <a:spcPct val="100000"/>
              </a:lnSpc>
              <a:spcBef>
                <a:spcPts val="0"/>
              </a:spcBef>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眞實</a:t>
            </a:r>
            <a:r>
              <a:rPr kumimoji="0" lang="zh-TW" altLang="en-US" sz="2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DengXian" panose="02010600030101010101" pitchFamily="2" charset="-122"/>
                <a:cs typeface="+mn-cs"/>
              </a:rPr>
              <a:t>jin-shil</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 "highest truth"; line </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27 </a:t>
            </a:r>
          </a:p>
        </p:txBody>
      </p:sp>
      <p:sp>
        <p:nvSpPr>
          <p:cNvPr id="6" name="Rectangle 5">
            <a:extLst>
              <a:ext uri="{FF2B5EF4-FFF2-40B4-BE49-F238E27FC236}">
                <a16:creationId xmlns:a16="http://schemas.microsoft.com/office/drawing/2014/main" id="{E89284E0-7CD5-4D77-A4EE-FE2CB826FA96}"/>
              </a:ext>
            </a:extLst>
          </p:cNvPr>
          <p:cNvSpPr/>
          <p:nvPr/>
        </p:nvSpPr>
        <p:spPr>
          <a:xfrm>
            <a:off x="182880" y="2527707"/>
            <a:ext cx="11711635" cy="411079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60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9A7283-823B-129B-2E3B-B54EEA723B09}"/>
              </a:ext>
            </a:extLst>
          </p:cNvPr>
          <p:cNvSpPr txBox="1"/>
          <p:nvPr/>
        </p:nvSpPr>
        <p:spPr>
          <a:xfrm>
            <a:off x="352213" y="643467"/>
            <a:ext cx="11196320" cy="6124754"/>
          </a:xfrm>
          <a:prstGeom prst="rect">
            <a:avLst/>
          </a:prstGeom>
          <a:noFill/>
        </p:spPr>
        <p:txBody>
          <a:bodyPr wrap="square" rtlCol="0">
            <a:spAutoFit/>
          </a:bodyPr>
          <a:lstStyle/>
          <a:p>
            <a:r>
              <a:rPr lang="zh-CN" altLang="en-US" sz="5400" b="1" dirty="0"/>
              <a:t>十八界    </a:t>
            </a:r>
            <a:r>
              <a:rPr lang="en-US" altLang="zh-CN" sz="2000" b="1" dirty="0"/>
              <a:t>(Digital Dictionary of Buddhism: </a:t>
            </a:r>
            <a:r>
              <a:rPr lang="en-US" altLang="zh-CN" sz="1400" dirty="0">
                <a:hlinkClick r:id="rId2"/>
              </a:rPr>
              <a:t>http://buddhism-dict.net/cgi-bin/xpr-ddb.pl?q=</a:t>
            </a:r>
            <a:r>
              <a:rPr lang="zh-CN" altLang="en-US" sz="1400" dirty="0">
                <a:hlinkClick r:id="rId2"/>
              </a:rPr>
              <a:t>十八界</a:t>
            </a:r>
            <a:r>
              <a:rPr lang="zh-CN" altLang="en-US" sz="1400" dirty="0"/>
              <a:t> </a:t>
            </a:r>
            <a:r>
              <a:rPr lang="en-US" altLang="zh-CN" sz="2000" b="1" dirty="0"/>
              <a:t>)</a:t>
            </a:r>
          </a:p>
          <a:p>
            <a:r>
              <a:rPr lang="en-US" altLang="zh-CN" sz="2400" b="1" dirty="0"/>
              <a:t>Basic Meaning: eighteen compositional elements of cognition [of the objective world].</a:t>
            </a:r>
          </a:p>
          <a:p>
            <a:endParaRPr lang="en-US" altLang="zh-CN" dirty="0"/>
          </a:p>
          <a:p>
            <a:r>
              <a:rPr lang="en-US" altLang="zh-CN" sz="1600" dirty="0"/>
              <a:t>The six sense faculties </a:t>
            </a:r>
            <a:r>
              <a:rPr lang="zh-CN" altLang="en-US" sz="1600" dirty="0"/>
              <a:t>六根</a:t>
            </a:r>
            <a:r>
              <a:rPr lang="en-US" altLang="zh-CN" sz="1600" dirty="0"/>
              <a:t>, their six objects </a:t>
            </a:r>
            <a:r>
              <a:rPr lang="zh-CN" altLang="en-US" sz="1600" dirty="0"/>
              <a:t>六塵 </a:t>
            </a:r>
            <a:r>
              <a:rPr lang="en-US" altLang="zh-CN" sz="1600" dirty="0"/>
              <a:t>and the six consciousnesses </a:t>
            </a:r>
            <a:r>
              <a:rPr lang="zh-CN" altLang="en-US" sz="1600" dirty="0"/>
              <a:t>六識</a:t>
            </a:r>
            <a:r>
              <a:rPr lang="en-US" altLang="zh-CN" sz="1600" dirty="0"/>
              <a:t>. </a:t>
            </a:r>
            <a:r>
              <a:rPr lang="zh-CN" altLang="en-US" sz="1600" dirty="0"/>
              <a:t>   </a:t>
            </a:r>
            <a:endParaRPr lang="en-US" altLang="zh-CN" sz="1600" dirty="0"/>
          </a:p>
          <a:p>
            <a:endParaRPr lang="en-US" sz="1600" dirty="0"/>
          </a:p>
          <a:p>
            <a:r>
              <a:rPr lang="zh-CN" altLang="en-US" sz="2000" b="1" dirty="0"/>
              <a:t>六根</a:t>
            </a:r>
            <a:r>
              <a:rPr lang="en-US" altLang="zh-CN" sz="1600" b="1" dirty="0"/>
              <a:t>: </a:t>
            </a:r>
            <a:r>
              <a:rPr lang="en-US" sz="1600" dirty="0"/>
              <a:t>The six </a:t>
            </a:r>
            <a:r>
              <a:rPr lang="en-US" sz="1600" b="1" dirty="0"/>
              <a:t>sense organs</a:t>
            </a:r>
            <a:r>
              <a:rPr lang="en-US" sz="1600" dirty="0"/>
              <a:t>: eye </a:t>
            </a:r>
            <a:r>
              <a:rPr lang="zh-CN" altLang="en-US" sz="1600" dirty="0"/>
              <a:t>眼</a:t>
            </a:r>
            <a:r>
              <a:rPr lang="en-US" altLang="zh-CN" sz="1600" dirty="0"/>
              <a:t>, </a:t>
            </a:r>
            <a:r>
              <a:rPr lang="en-US" sz="1600" dirty="0"/>
              <a:t>ear </a:t>
            </a:r>
            <a:r>
              <a:rPr lang="zh-CN" altLang="en-US" sz="1600" dirty="0"/>
              <a:t>耳</a:t>
            </a:r>
            <a:r>
              <a:rPr lang="en-US" altLang="zh-CN" sz="1600" dirty="0"/>
              <a:t>, </a:t>
            </a:r>
            <a:r>
              <a:rPr lang="en-US" sz="1600" dirty="0"/>
              <a:t>nose </a:t>
            </a:r>
            <a:r>
              <a:rPr lang="zh-CN" altLang="en-US" sz="1600" dirty="0"/>
              <a:t>鼻</a:t>
            </a:r>
            <a:r>
              <a:rPr lang="en-US" altLang="zh-CN" sz="1600" dirty="0"/>
              <a:t>, </a:t>
            </a:r>
            <a:r>
              <a:rPr lang="en-US" sz="1600" dirty="0"/>
              <a:t>tongue </a:t>
            </a:r>
            <a:r>
              <a:rPr lang="zh-CN" altLang="en-US" sz="1600" dirty="0"/>
              <a:t>舌</a:t>
            </a:r>
            <a:r>
              <a:rPr lang="en-US" altLang="zh-CN" sz="1600" dirty="0"/>
              <a:t>, </a:t>
            </a:r>
            <a:r>
              <a:rPr lang="en-US" sz="1600" dirty="0"/>
              <a:t>body </a:t>
            </a:r>
            <a:r>
              <a:rPr lang="zh-CN" altLang="en-US" sz="1600" dirty="0"/>
              <a:t>身</a:t>
            </a:r>
            <a:r>
              <a:rPr lang="en-US" altLang="zh-CN" sz="1600" dirty="0"/>
              <a:t>, </a:t>
            </a:r>
            <a:r>
              <a:rPr lang="en-US" sz="1600" dirty="0"/>
              <a:t>and the object-apprehending aspect of the mind </a:t>
            </a:r>
            <a:r>
              <a:rPr lang="zh-CN" altLang="en-US" sz="1600" dirty="0"/>
              <a:t>意 </a:t>
            </a:r>
            <a:r>
              <a:rPr lang="en-US" altLang="zh-CN" sz="1600" dirty="0"/>
              <a:t>(</a:t>
            </a:r>
            <a:r>
              <a:rPr lang="zh-CN" altLang="en-US" sz="1600" dirty="0"/>
              <a:t>眼根</a:t>
            </a:r>
            <a:r>
              <a:rPr lang="en-US" altLang="zh-CN" sz="1600" dirty="0"/>
              <a:t>, </a:t>
            </a:r>
            <a:r>
              <a:rPr lang="zh-CN" altLang="en-US" sz="1600" dirty="0"/>
              <a:t>耳根</a:t>
            </a:r>
            <a:r>
              <a:rPr lang="en-US" altLang="zh-CN" sz="1600" dirty="0"/>
              <a:t>, </a:t>
            </a:r>
            <a:r>
              <a:rPr lang="zh-CN" altLang="en-US" sz="1600" dirty="0"/>
              <a:t>鼻根</a:t>
            </a:r>
            <a:r>
              <a:rPr lang="en-US" altLang="zh-CN" sz="1600" dirty="0"/>
              <a:t>, </a:t>
            </a:r>
            <a:r>
              <a:rPr lang="zh-CN" altLang="en-US" sz="1600" dirty="0"/>
              <a:t>舌根</a:t>
            </a:r>
            <a:r>
              <a:rPr lang="en-US" altLang="zh-CN" sz="1600" dirty="0"/>
              <a:t>, </a:t>
            </a:r>
            <a:r>
              <a:rPr lang="zh-CN" altLang="en-US" sz="1600" dirty="0"/>
              <a:t>身根</a:t>
            </a:r>
            <a:r>
              <a:rPr lang="en-US" altLang="zh-CN" sz="1600" dirty="0"/>
              <a:t>, </a:t>
            </a:r>
            <a:r>
              <a:rPr lang="zh-CN" altLang="en-US" sz="1600" dirty="0"/>
              <a:t>意根</a:t>
            </a:r>
            <a:r>
              <a:rPr lang="en-US" altLang="zh-CN" sz="1600" dirty="0"/>
              <a:t>)…. </a:t>
            </a:r>
            <a:r>
              <a:rPr lang="en-US" sz="1600" dirty="0"/>
              <a:t>They form the </a:t>
            </a:r>
            <a:r>
              <a:rPr lang="en-US" sz="1600" b="1" dirty="0"/>
              <a:t>subjective</a:t>
            </a:r>
            <a:r>
              <a:rPr lang="en-US" sz="1600" dirty="0"/>
              <a:t> aspect of the eighteen elements </a:t>
            </a:r>
            <a:r>
              <a:rPr lang="zh-CN" altLang="en-US" sz="1600" dirty="0"/>
              <a:t>十八界</a:t>
            </a:r>
            <a:r>
              <a:rPr lang="en-US" altLang="zh-CN" sz="1600" dirty="0"/>
              <a:t>. </a:t>
            </a:r>
          </a:p>
          <a:p>
            <a:r>
              <a:rPr lang="en-US" altLang="zh-CN" sz="1600" dirty="0"/>
              <a:t>Example: </a:t>
            </a:r>
            <a:r>
              <a:rPr lang="zh-CN" altLang="en-US" sz="2000" b="1" dirty="0"/>
              <a:t>眼</a:t>
            </a:r>
            <a:r>
              <a:rPr lang="zh-CN" altLang="en-US" sz="1600" dirty="0"/>
              <a:t> </a:t>
            </a:r>
            <a:r>
              <a:rPr lang="en-US" altLang="zh-CN" sz="1600" dirty="0"/>
              <a:t>"an"  eye</a:t>
            </a:r>
          </a:p>
          <a:p>
            <a:endParaRPr lang="en-US" sz="1600" dirty="0"/>
          </a:p>
          <a:p>
            <a:r>
              <a:rPr lang="zh-CN" altLang="en-US" sz="2000" b="1" dirty="0"/>
              <a:t>六塵</a:t>
            </a:r>
            <a:r>
              <a:rPr lang="en-US" altLang="zh-CN" sz="1600" b="1" dirty="0"/>
              <a:t>: </a:t>
            </a:r>
            <a:r>
              <a:rPr lang="en-US" sz="1600" dirty="0"/>
              <a:t>The five </a:t>
            </a:r>
            <a:r>
              <a:rPr lang="en-US" sz="1600" b="1" dirty="0"/>
              <a:t>sensory fields </a:t>
            </a:r>
            <a:r>
              <a:rPr lang="en-US" sz="1600" dirty="0"/>
              <a:t>and the </a:t>
            </a:r>
            <a:r>
              <a:rPr lang="en-US" sz="1600" b="1" dirty="0"/>
              <a:t>thought-field</a:t>
            </a:r>
            <a:r>
              <a:rPr lang="en-US" sz="1600" dirty="0"/>
              <a:t>. They are the field of form </a:t>
            </a:r>
            <a:r>
              <a:rPr lang="zh-CN" altLang="en-US" sz="1600" dirty="0"/>
              <a:t>色塵</a:t>
            </a:r>
            <a:r>
              <a:rPr lang="en-US" altLang="zh-CN" sz="1600" dirty="0"/>
              <a:t>, </a:t>
            </a:r>
            <a:r>
              <a:rPr lang="en-US" sz="1600" dirty="0"/>
              <a:t>field of sound </a:t>
            </a:r>
            <a:r>
              <a:rPr lang="zh-CN" altLang="en-US" sz="1600" dirty="0"/>
              <a:t>聲塵</a:t>
            </a:r>
            <a:r>
              <a:rPr lang="en-US" altLang="zh-CN" sz="1600" dirty="0"/>
              <a:t>, </a:t>
            </a:r>
            <a:r>
              <a:rPr lang="en-US" sz="1600" dirty="0"/>
              <a:t>field of odor </a:t>
            </a:r>
            <a:r>
              <a:rPr lang="zh-CN" altLang="en-US" sz="1600" dirty="0"/>
              <a:t>香塵</a:t>
            </a:r>
            <a:r>
              <a:rPr lang="en-US" altLang="zh-CN" sz="1600" dirty="0"/>
              <a:t>, </a:t>
            </a:r>
            <a:r>
              <a:rPr lang="en-US" sz="1600" dirty="0"/>
              <a:t>gustatory field </a:t>
            </a:r>
            <a:r>
              <a:rPr lang="zh-CN" altLang="en-US" sz="1600" dirty="0"/>
              <a:t>味塵</a:t>
            </a:r>
            <a:r>
              <a:rPr lang="en-US" altLang="zh-CN" sz="1600" dirty="0"/>
              <a:t>, </a:t>
            </a:r>
            <a:r>
              <a:rPr lang="en-US" sz="1600" dirty="0"/>
              <a:t>tactile field </a:t>
            </a:r>
            <a:r>
              <a:rPr lang="zh-CN" altLang="en-US" sz="1600" dirty="0"/>
              <a:t>觸塵</a:t>
            </a:r>
            <a:r>
              <a:rPr lang="en-US" altLang="zh-CN" sz="1600" dirty="0"/>
              <a:t>, </a:t>
            </a:r>
            <a:r>
              <a:rPr lang="en-US" sz="1600" dirty="0"/>
              <a:t>and conceptual field </a:t>
            </a:r>
            <a:r>
              <a:rPr lang="zh-CN" altLang="en-US" sz="1600" dirty="0"/>
              <a:t>法塵</a:t>
            </a:r>
            <a:r>
              <a:rPr lang="en-US" altLang="zh-CN" sz="1600" dirty="0"/>
              <a:t>. </a:t>
            </a:r>
            <a:r>
              <a:rPr lang="en-US" sz="1600" dirty="0"/>
              <a:t>Mostly synonymous with </a:t>
            </a:r>
            <a:r>
              <a:rPr lang="zh-CN" altLang="en-US" sz="1600" dirty="0"/>
              <a:t>六境</a:t>
            </a:r>
            <a:r>
              <a:rPr lang="en-US" altLang="zh-CN" sz="1600" dirty="0"/>
              <a:t>, </a:t>
            </a:r>
            <a:r>
              <a:rPr lang="en-US" sz="1600" dirty="0"/>
              <a:t>except that the usage of the logograph </a:t>
            </a:r>
            <a:r>
              <a:rPr lang="zh-CN" altLang="en-US" sz="1600" dirty="0"/>
              <a:t>塵 </a:t>
            </a:r>
            <a:r>
              <a:rPr lang="en-US" sz="1600" dirty="0"/>
              <a:t>indicates their defiling character, since, when the six consciousnesses apprehend their objects, the six faculties </a:t>
            </a:r>
            <a:r>
              <a:rPr lang="zh-CN" altLang="en-US" sz="1600" dirty="0"/>
              <a:t>六根 </a:t>
            </a:r>
            <a:r>
              <a:rPr lang="en-US" sz="1600" dirty="0"/>
              <a:t>become tainted. They are also referred to as the 'external fields'  </a:t>
            </a:r>
            <a:r>
              <a:rPr lang="zh-CN" altLang="en-US" sz="1600" dirty="0"/>
              <a:t>外塵 </a:t>
            </a:r>
            <a:r>
              <a:rPr lang="en-US" sz="1600" dirty="0"/>
              <a:t>and 'six thieves'  </a:t>
            </a:r>
            <a:r>
              <a:rPr lang="zh-CN" altLang="en-US" sz="1600" dirty="0"/>
              <a:t>六賊</a:t>
            </a:r>
            <a:r>
              <a:rPr lang="en-US" altLang="zh-CN" sz="1600" dirty="0"/>
              <a:t>.</a:t>
            </a:r>
          </a:p>
          <a:p>
            <a:r>
              <a:rPr lang="en-US" altLang="zh-CN" sz="1600" dirty="0"/>
              <a:t>Example: </a:t>
            </a:r>
            <a:r>
              <a:rPr lang="zh-CN" altLang="en-US" sz="2000" b="1" dirty="0"/>
              <a:t>色</a:t>
            </a:r>
            <a:r>
              <a:rPr lang="zh-CN" altLang="en-US" sz="1600" dirty="0"/>
              <a:t>  </a:t>
            </a:r>
            <a:r>
              <a:rPr lang="en-US" altLang="zh-CN" sz="1600" dirty="0"/>
              <a:t>"</a:t>
            </a:r>
            <a:r>
              <a:rPr lang="en-US" altLang="zh-CN" sz="1600" dirty="0" err="1"/>
              <a:t>saek</a:t>
            </a:r>
            <a:r>
              <a:rPr lang="en-US" altLang="zh-CN" sz="1600" dirty="0"/>
              <a:t>"  color</a:t>
            </a:r>
          </a:p>
          <a:p>
            <a:endParaRPr lang="en-US" sz="1600" dirty="0"/>
          </a:p>
          <a:p>
            <a:r>
              <a:rPr lang="zh-CN" altLang="en-US" sz="2000" b="1" dirty="0"/>
              <a:t>六識</a:t>
            </a:r>
            <a:r>
              <a:rPr lang="en-US" altLang="zh-CN" sz="1600" b="1" dirty="0"/>
              <a:t>: </a:t>
            </a:r>
            <a:r>
              <a:rPr lang="en-US" sz="1600" dirty="0"/>
              <a:t>These are the </a:t>
            </a:r>
            <a:r>
              <a:rPr lang="en-US" sz="1600" b="1" dirty="0"/>
              <a:t>function of the six organs </a:t>
            </a:r>
            <a:r>
              <a:rPr lang="zh-CN" altLang="en-US" sz="1600" dirty="0"/>
              <a:t>六根 </a:t>
            </a:r>
            <a:r>
              <a:rPr lang="en-US" sz="1600" dirty="0"/>
              <a:t>of eye </a:t>
            </a:r>
            <a:r>
              <a:rPr lang="zh-CN" altLang="en-US" sz="1600" dirty="0"/>
              <a:t>眼</a:t>
            </a:r>
            <a:r>
              <a:rPr lang="en-US" altLang="zh-CN" sz="1600" dirty="0"/>
              <a:t>, </a:t>
            </a:r>
            <a:r>
              <a:rPr lang="en-US" sz="1600" dirty="0"/>
              <a:t>ear </a:t>
            </a:r>
            <a:r>
              <a:rPr lang="zh-CN" altLang="en-US" sz="1600" dirty="0"/>
              <a:t>耳</a:t>
            </a:r>
            <a:r>
              <a:rPr lang="en-US" altLang="zh-CN" sz="1600" dirty="0"/>
              <a:t>, </a:t>
            </a:r>
            <a:r>
              <a:rPr lang="en-US" sz="1600" dirty="0"/>
              <a:t>nose </a:t>
            </a:r>
            <a:r>
              <a:rPr lang="zh-CN" altLang="en-US" sz="1600" dirty="0"/>
              <a:t>鼻</a:t>
            </a:r>
            <a:r>
              <a:rPr lang="en-US" altLang="zh-CN" sz="1600" dirty="0"/>
              <a:t>, </a:t>
            </a:r>
            <a:r>
              <a:rPr lang="en-US" sz="1600" dirty="0"/>
              <a:t>tongue </a:t>
            </a:r>
            <a:r>
              <a:rPr lang="zh-CN" altLang="en-US" sz="1600" dirty="0"/>
              <a:t>舌</a:t>
            </a:r>
            <a:r>
              <a:rPr lang="en-US" altLang="zh-CN" sz="1600" dirty="0"/>
              <a:t>, </a:t>
            </a:r>
            <a:r>
              <a:rPr lang="en-US" sz="1600" dirty="0"/>
              <a:t>skin </a:t>
            </a:r>
            <a:r>
              <a:rPr lang="zh-CN" altLang="en-US" sz="1600" dirty="0"/>
              <a:t>身</a:t>
            </a:r>
            <a:r>
              <a:rPr lang="en-US" altLang="zh-CN" sz="1600" dirty="0"/>
              <a:t>, </a:t>
            </a:r>
            <a:r>
              <a:rPr lang="en-US" sz="1600" dirty="0"/>
              <a:t>and reasoning </a:t>
            </a:r>
            <a:r>
              <a:rPr lang="zh-CN" altLang="en-US" sz="1600" dirty="0"/>
              <a:t>意 </a:t>
            </a:r>
            <a:r>
              <a:rPr lang="en-US" sz="1600" dirty="0"/>
              <a:t>in their apprehension of the six objects of form </a:t>
            </a:r>
            <a:r>
              <a:rPr lang="zh-CN" altLang="en-US" sz="1600" dirty="0"/>
              <a:t>色</a:t>
            </a:r>
            <a:r>
              <a:rPr lang="en-US" altLang="zh-CN" sz="1600" dirty="0"/>
              <a:t>, </a:t>
            </a:r>
            <a:r>
              <a:rPr lang="en-US" sz="1600" dirty="0"/>
              <a:t>sound </a:t>
            </a:r>
            <a:r>
              <a:rPr lang="zh-CN" altLang="en-US" sz="1600" dirty="0"/>
              <a:t>聲</a:t>
            </a:r>
            <a:r>
              <a:rPr lang="en-US" altLang="zh-CN" sz="1600" dirty="0"/>
              <a:t>, </a:t>
            </a:r>
            <a:r>
              <a:rPr lang="en-US" sz="1600" dirty="0"/>
              <a:t>smell </a:t>
            </a:r>
            <a:r>
              <a:rPr lang="zh-CN" altLang="en-US" sz="1600" dirty="0"/>
              <a:t>香</a:t>
            </a:r>
            <a:r>
              <a:rPr lang="en-US" altLang="zh-CN" sz="1600" dirty="0"/>
              <a:t>, </a:t>
            </a:r>
            <a:r>
              <a:rPr lang="en-US" sz="1600" dirty="0"/>
              <a:t>taste </a:t>
            </a:r>
            <a:r>
              <a:rPr lang="zh-CN" altLang="en-US" sz="1600" dirty="0"/>
              <a:t>味</a:t>
            </a:r>
            <a:r>
              <a:rPr lang="en-US" altLang="zh-CN" sz="1600" dirty="0"/>
              <a:t>, </a:t>
            </a:r>
            <a:r>
              <a:rPr lang="en-US" sz="1600" dirty="0"/>
              <a:t>touch </a:t>
            </a:r>
            <a:r>
              <a:rPr lang="zh-CN" altLang="en-US" sz="1600" dirty="0"/>
              <a:t>觸 </a:t>
            </a:r>
            <a:r>
              <a:rPr lang="en-US" sz="1600" dirty="0"/>
              <a:t>and symbols </a:t>
            </a:r>
            <a:r>
              <a:rPr lang="zh-CN" altLang="en-US" sz="1600" dirty="0"/>
              <a:t>法</a:t>
            </a:r>
            <a:r>
              <a:rPr lang="en-US" altLang="zh-CN" sz="1600" dirty="0"/>
              <a:t>, </a:t>
            </a:r>
            <a:r>
              <a:rPr lang="en-US" sz="1600" dirty="0"/>
              <a:t>attained in the acts of seeing </a:t>
            </a:r>
            <a:r>
              <a:rPr lang="zh-CN" altLang="en-US" sz="1600" dirty="0"/>
              <a:t>見</a:t>
            </a:r>
            <a:r>
              <a:rPr lang="en-US" altLang="zh-CN" sz="1600" dirty="0"/>
              <a:t>, </a:t>
            </a:r>
            <a:r>
              <a:rPr lang="en-US" sz="1600" dirty="0"/>
              <a:t>hearing </a:t>
            </a:r>
            <a:r>
              <a:rPr lang="zh-CN" altLang="en-US" sz="1600" dirty="0"/>
              <a:t>聞</a:t>
            </a:r>
            <a:r>
              <a:rPr lang="en-US" altLang="zh-CN" sz="1600" dirty="0"/>
              <a:t>, </a:t>
            </a:r>
            <a:r>
              <a:rPr lang="en-US" sz="1600" dirty="0"/>
              <a:t>smelling </a:t>
            </a:r>
            <a:r>
              <a:rPr lang="zh-CN" altLang="en-US" sz="1600" dirty="0"/>
              <a:t>嗅</a:t>
            </a:r>
            <a:r>
              <a:rPr lang="en-US" altLang="zh-CN" sz="1600" dirty="0"/>
              <a:t>, </a:t>
            </a:r>
            <a:r>
              <a:rPr lang="en-US" sz="1600" dirty="0"/>
              <a:t>tasting </a:t>
            </a:r>
            <a:r>
              <a:rPr lang="zh-CN" altLang="en-US" sz="1600" dirty="0"/>
              <a:t>味</a:t>
            </a:r>
            <a:r>
              <a:rPr lang="en-US" altLang="zh-CN" sz="1600" dirty="0"/>
              <a:t>, </a:t>
            </a:r>
            <a:r>
              <a:rPr lang="en-US" sz="1600" dirty="0"/>
              <a:t>touching </a:t>
            </a:r>
            <a:r>
              <a:rPr lang="zh-CN" altLang="en-US" sz="1600" dirty="0"/>
              <a:t>觸 </a:t>
            </a:r>
            <a:r>
              <a:rPr lang="en-US" sz="1600" dirty="0"/>
              <a:t>and knowing </a:t>
            </a:r>
            <a:r>
              <a:rPr lang="zh-CN" altLang="en-US" sz="1600" dirty="0"/>
              <a:t>知</a:t>
            </a:r>
            <a:r>
              <a:rPr lang="en-US" altLang="zh-CN" sz="1600" dirty="0"/>
              <a:t>. </a:t>
            </a:r>
            <a:r>
              <a:rPr lang="en-US" sz="1600" dirty="0"/>
              <a:t>In </a:t>
            </a:r>
            <a:r>
              <a:rPr lang="en-US" sz="1600" dirty="0" err="1"/>
              <a:t>Yogâcāra</a:t>
            </a:r>
            <a:r>
              <a:rPr lang="en-US" sz="1600" dirty="0"/>
              <a:t> Buddhism, these are the first six of the eight consciousnesses </a:t>
            </a:r>
            <a:r>
              <a:rPr lang="zh-CN" altLang="en-US" sz="1600" dirty="0"/>
              <a:t>八識</a:t>
            </a:r>
            <a:r>
              <a:rPr lang="en-US" altLang="zh-CN" sz="1600" dirty="0"/>
              <a:t>.</a:t>
            </a:r>
          </a:p>
          <a:p>
            <a:r>
              <a:rPr lang="en-US" sz="1600" dirty="0"/>
              <a:t>Example: </a:t>
            </a:r>
            <a:r>
              <a:rPr lang="zh-CN" altLang="en-US" sz="2000" b="1" dirty="0"/>
              <a:t>眼界</a:t>
            </a:r>
            <a:r>
              <a:rPr lang="zh-CN" altLang="en-US" sz="1600" dirty="0"/>
              <a:t>  </a:t>
            </a:r>
            <a:r>
              <a:rPr lang="en-US" altLang="zh-CN" sz="1600" dirty="0"/>
              <a:t>an </a:t>
            </a:r>
            <a:r>
              <a:rPr lang="en-US" altLang="zh-CN" sz="1600" dirty="0" err="1"/>
              <a:t>gye</a:t>
            </a:r>
            <a:r>
              <a:rPr lang="en-US" altLang="zh-CN" sz="1600" dirty="0"/>
              <a:t>  "realm of eyes"</a:t>
            </a:r>
            <a:endParaRPr lang="en-US" sz="1600" dirty="0"/>
          </a:p>
        </p:txBody>
      </p:sp>
      <p:sp>
        <p:nvSpPr>
          <p:cNvPr id="4" name="TextBox 3">
            <a:extLst>
              <a:ext uri="{FF2B5EF4-FFF2-40B4-BE49-F238E27FC236}">
                <a16:creationId xmlns:a16="http://schemas.microsoft.com/office/drawing/2014/main" id="{9C2331FB-6CFC-6CCE-00E9-7EDD992E8718}"/>
              </a:ext>
            </a:extLst>
          </p:cNvPr>
          <p:cNvSpPr txBox="1"/>
          <p:nvPr/>
        </p:nvSpPr>
        <p:spPr>
          <a:xfrm>
            <a:off x="169333" y="149013"/>
            <a:ext cx="1167045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120814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3B4C94-74D4-791D-B88C-F7A1945118AB}"/>
              </a:ext>
            </a:extLst>
          </p:cNvPr>
          <p:cNvSpPr txBox="1"/>
          <p:nvPr/>
        </p:nvSpPr>
        <p:spPr>
          <a:xfrm>
            <a:off x="677333" y="695867"/>
            <a:ext cx="5262880" cy="6162133"/>
          </a:xfrm>
          <a:prstGeom prst="rect">
            <a:avLst/>
          </a:prstGeom>
          <a:noFill/>
        </p:spPr>
        <p:txBody>
          <a:bodyPr wrap="square">
            <a:spAutoFit/>
          </a:bodyPr>
          <a:lstStyle/>
          <a:p>
            <a:r>
              <a:rPr lang="zh-TW" altLang="en-US" sz="3200" b="1" dirty="0">
                <a:latin typeface="DengXian" panose="02010600030101010101" pitchFamily="2" charset="-122"/>
                <a:ea typeface="DengXian" panose="02010600030101010101" pitchFamily="2" charset="-122"/>
              </a:rPr>
              <a:t>四 弘 誓 </a:t>
            </a:r>
            <a:r>
              <a:rPr lang="zh-TW" altLang="en-US" sz="3200" b="1" dirty="0">
                <a:highlight>
                  <a:srgbClr val="FFFF00"/>
                </a:highlight>
                <a:latin typeface="DengXian" panose="02010600030101010101" pitchFamily="2" charset="-122"/>
                <a:ea typeface="DengXian" panose="02010600030101010101" pitchFamily="2" charset="-122"/>
              </a:rPr>
              <a:t>願</a:t>
            </a:r>
          </a:p>
          <a:p>
            <a:r>
              <a:rPr lang="zh-TW" altLang="en-US" sz="3200" b="1" dirty="0">
                <a:highlight>
                  <a:srgbClr val="FFFF00"/>
                </a:highlight>
                <a:latin typeface="DengXian" panose="02010600030101010101" pitchFamily="2" charset="-122"/>
                <a:ea typeface="DengXian" panose="02010600030101010101" pitchFamily="2" charset="-122"/>
              </a:rPr>
              <a:t>衆</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生</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無</a:t>
            </a:r>
            <a:r>
              <a:rPr lang="zh-TW" altLang="en-US" sz="3200" b="1" dirty="0">
                <a:latin typeface="DengXian" panose="02010600030101010101" pitchFamily="2" charset="-122"/>
                <a:ea typeface="DengXian" panose="02010600030101010101" pitchFamily="2" charset="-122"/>
              </a:rPr>
              <a:t> 邊 </a:t>
            </a:r>
            <a:r>
              <a:rPr lang="zh-TW" altLang="en-US" sz="3200" b="1" dirty="0">
                <a:highlight>
                  <a:srgbClr val="FFFF00"/>
                </a:highlight>
                <a:latin typeface="DengXian" panose="02010600030101010101" pitchFamily="2" charset="-122"/>
                <a:ea typeface="DengXian" panose="02010600030101010101" pitchFamily="2" charset="-122"/>
              </a:rPr>
              <a:t>誓</a:t>
            </a:r>
            <a:r>
              <a:rPr lang="zh-TW" altLang="en-US" sz="3200" b="1" dirty="0">
                <a:latin typeface="DengXian" panose="02010600030101010101" pitchFamily="2" charset="-122"/>
                <a:ea typeface="DengXian" panose="02010600030101010101" pitchFamily="2" charset="-122"/>
              </a:rPr>
              <a:t> 願 </a:t>
            </a:r>
            <a:r>
              <a:rPr lang="zh-TW" altLang="en-US" sz="3200" b="1" dirty="0">
                <a:highlight>
                  <a:srgbClr val="00FF00"/>
                </a:highlight>
                <a:latin typeface="DengXian" panose="02010600030101010101" pitchFamily="2" charset="-122"/>
                <a:ea typeface="DengXian" panose="02010600030101010101" pitchFamily="2" charset="-122"/>
              </a:rPr>
              <a:t>度</a:t>
            </a:r>
          </a:p>
          <a:p>
            <a:r>
              <a:rPr lang="zh-TW" altLang="en-US" sz="3200" b="1" dirty="0">
                <a:highlight>
                  <a:srgbClr val="FFFF00"/>
                </a:highlight>
                <a:latin typeface="DengXian" panose="02010600030101010101" pitchFamily="2" charset="-122"/>
                <a:ea typeface="DengXian" panose="02010600030101010101" pitchFamily="2" charset="-122"/>
              </a:rPr>
              <a:t>煩</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FFFF00"/>
                </a:highlight>
                <a:latin typeface="DengXian" panose="02010600030101010101" pitchFamily="2" charset="-122"/>
                <a:ea typeface="DengXian" panose="02010600030101010101" pitchFamily="2" charset="-122"/>
              </a:rPr>
              <a:t>惱</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無</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盡</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FFFF00"/>
                </a:highlight>
                <a:latin typeface="DengXian" panose="02010600030101010101" pitchFamily="2" charset="-122"/>
                <a:ea typeface="DengXian" panose="02010600030101010101" pitchFamily="2" charset="-122"/>
              </a:rPr>
              <a:t>誓</a:t>
            </a:r>
            <a:r>
              <a:rPr lang="zh-TW" altLang="en-US" sz="3200" b="1" dirty="0">
                <a:latin typeface="DengXian" panose="02010600030101010101" pitchFamily="2" charset="-122"/>
                <a:ea typeface="DengXian" panose="02010600030101010101" pitchFamily="2" charset="-122"/>
              </a:rPr>
              <a:t> 願 </a:t>
            </a:r>
            <a:r>
              <a:rPr lang="zh-TW" altLang="en-US" sz="3200" b="1" dirty="0">
                <a:highlight>
                  <a:srgbClr val="FFFF00"/>
                </a:highlight>
                <a:latin typeface="DengXian" panose="02010600030101010101" pitchFamily="2" charset="-122"/>
                <a:ea typeface="DengXian" panose="02010600030101010101" pitchFamily="2" charset="-122"/>
              </a:rPr>
              <a:t>斷</a:t>
            </a:r>
          </a:p>
          <a:p>
            <a:r>
              <a:rPr lang="zh-TW" altLang="en-US" sz="3200" b="1" dirty="0">
                <a:highlight>
                  <a:srgbClr val="00FF00"/>
                </a:highlight>
                <a:latin typeface="DengXian" panose="02010600030101010101" pitchFamily="2" charset="-122"/>
                <a:ea typeface="DengXian" panose="02010600030101010101" pitchFamily="2" charset="-122"/>
              </a:rPr>
              <a:t>法</a:t>
            </a:r>
            <a:r>
              <a:rPr lang="zh-TW" altLang="en-US" sz="3200" b="1" dirty="0">
                <a:latin typeface="DengXian" panose="02010600030101010101" pitchFamily="2" charset="-122"/>
                <a:ea typeface="DengXian" panose="02010600030101010101" pitchFamily="2" charset="-122"/>
              </a:rPr>
              <a:t> 門 </a:t>
            </a:r>
            <a:r>
              <a:rPr lang="zh-TW" altLang="en-US" sz="3200" b="1" dirty="0">
                <a:highlight>
                  <a:srgbClr val="00FF00"/>
                </a:highlight>
                <a:latin typeface="DengXian" panose="02010600030101010101" pitchFamily="2" charset="-122"/>
                <a:ea typeface="DengXian" panose="02010600030101010101" pitchFamily="2" charset="-122"/>
              </a:rPr>
              <a:t>無</a:t>
            </a:r>
            <a:r>
              <a:rPr lang="zh-TW" altLang="en-US" sz="3200" b="1" dirty="0">
                <a:latin typeface="DengXian" panose="02010600030101010101" pitchFamily="2" charset="-122"/>
                <a:ea typeface="DengXian" panose="02010600030101010101" pitchFamily="2" charset="-122"/>
              </a:rPr>
              <a:t> 量 </a:t>
            </a:r>
            <a:r>
              <a:rPr lang="zh-TW" altLang="en-US" sz="3200" b="1" dirty="0">
                <a:highlight>
                  <a:srgbClr val="FFFF00"/>
                </a:highlight>
                <a:latin typeface="DengXian" panose="02010600030101010101" pitchFamily="2" charset="-122"/>
                <a:ea typeface="DengXian" panose="02010600030101010101" pitchFamily="2" charset="-122"/>
              </a:rPr>
              <a:t>誓</a:t>
            </a:r>
            <a:r>
              <a:rPr lang="zh-TW" altLang="en-US" sz="3200" b="1" dirty="0">
                <a:latin typeface="DengXian" panose="02010600030101010101" pitchFamily="2" charset="-122"/>
                <a:ea typeface="DengXian" panose="02010600030101010101" pitchFamily="2" charset="-122"/>
              </a:rPr>
              <a:t> 願 學</a:t>
            </a:r>
          </a:p>
          <a:p>
            <a:r>
              <a:rPr lang="zh-TW" altLang="en-US" sz="3200" b="1" dirty="0">
                <a:highlight>
                  <a:srgbClr val="00FF00"/>
                </a:highlight>
                <a:latin typeface="DengXian" panose="02010600030101010101" pitchFamily="2" charset="-122"/>
                <a:ea typeface="DengXian" panose="02010600030101010101" pitchFamily="2" charset="-122"/>
              </a:rPr>
              <a:t>佛</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道</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無</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上</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FFFF00"/>
                </a:highlight>
                <a:latin typeface="DengXian" panose="02010600030101010101" pitchFamily="2" charset="-122"/>
                <a:ea typeface="DengXian" panose="02010600030101010101" pitchFamily="2" charset="-122"/>
              </a:rPr>
              <a:t>誓</a:t>
            </a:r>
            <a:r>
              <a:rPr lang="zh-TW" altLang="en-US" sz="3200" b="1" dirty="0">
                <a:latin typeface="DengXian" panose="02010600030101010101" pitchFamily="2" charset="-122"/>
                <a:ea typeface="DengXian" panose="02010600030101010101" pitchFamily="2" charset="-122"/>
              </a:rPr>
              <a:t> 願 </a:t>
            </a:r>
            <a:r>
              <a:rPr lang="zh-TW" altLang="en-US" sz="3200" b="1" dirty="0">
                <a:highlight>
                  <a:srgbClr val="FFFF00"/>
                </a:highlight>
                <a:latin typeface="DengXian" panose="02010600030101010101" pitchFamily="2" charset="-122"/>
                <a:ea typeface="DengXian" panose="02010600030101010101" pitchFamily="2" charset="-122"/>
              </a:rPr>
              <a:t>成</a:t>
            </a:r>
            <a:endParaRPr lang="en-US" altLang="zh-TW" sz="3200" b="1" dirty="0">
              <a:highlight>
                <a:srgbClr val="FFFF00"/>
              </a:highlight>
              <a:latin typeface="DengXian" panose="02010600030101010101" pitchFamily="2" charset="-122"/>
              <a:ea typeface="DengXian" panose="02010600030101010101" pitchFamily="2" charset="-122"/>
            </a:endParaRPr>
          </a:p>
          <a:p>
            <a:endParaRPr lang="en-US" sz="3200" b="1" dirty="0">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聞 鐘 </a:t>
            </a: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聲</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mn-cs"/>
              </a:rPr>
              <a:t>煩</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mn-cs"/>
              </a:rPr>
              <a:t>惱</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mn-cs"/>
              </a:rPr>
              <a:t>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智</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慧 長 </a:t>
            </a: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菩</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提</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生</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離</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地 獄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出 </a:t>
            </a: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三</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界</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mn-cs"/>
              </a:rPr>
              <a:t>願</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mn-cs"/>
              </a:rPr>
              <a:t>成</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度</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mn-cs"/>
              </a:rPr>
              <a:t>衆</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等线" panose="02010600030101010101" pitchFamily="2" charset="-122"/>
                <a:cs typeface="+mn-cs"/>
              </a:rPr>
              <a:t>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破 地 獄 </a:t>
            </a:r>
            <a:r>
              <a:rPr kumimoji="0" lang="zh-CN" altLang="en-US" sz="3200" b="1" i="0" u="none" strike="noStrike" kern="1200" cap="none" spc="0" normalizeH="0" baseline="0" noProof="0" dirty="0">
                <a:ln>
                  <a:noFill/>
                </a:ln>
                <a:solidFill>
                  <a:srgbClr val="353535"/>
                </a:solidFill>
                <a:effectLst/>
                <a:highlight>
                  <a:srgbClr val="00FF00"/>
                </a:highlight>
                <a:uLnTx/>
                <a:uFillTx/>
                <a:latin typeface="DengXian" panose="02010600030101010101" pitchFamily="2" charset="-122"/>
                <a:ea typeface="DengXian" panose="02010600030101010101" pitchFamily="2" charset="-122"/>
                <a:cs typeface="+mn-cs"/>
              </a:rPr>
              <a:t>眞</a:t>
            </a:r>
            <a:r>
              <a:rPr kumimoji="0" lang="zh-CN" altLang="en-US" sz="3200" b="1"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言</a:t>
            </a:r>
            <a:endParaRPr kumimoji="0" lang="en-US" altLang="zh-CN" sz="3200" b="1"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唵 伽 囉 帝 耶 </a:t>
            </a:r>
            <a:r>
              <a:rPr kumimoji="0" lang="zh-TW" altLang="en-US" sz="3200" b="1"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娑</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zh-TW" altLang="en-US" sz="3200" b="1"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婆</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zh-TW" altLang="en-US" sz="3200" b="1"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訶</a:t>
            </a:r>
            <a:endParaRPr lang="en-US" sz="3200" b="1" dirty="0">
              <a:latin typeface="DengXian" panose="02010600030101010101" pitchFamily="2" charset="-122"/>
              <a:ea typeface="DengXian" panose="02010600030101010101" pitchFamily="2" charset="-122"/>
            </a:endParaRPr>
          </a:p>
        </p:txBody>
      </p:sp>
      <p:sp>
        <p:nvSpPr>
          <p:cNvPr id="4" name="TextBox 3">
            <a:extLst>
              <a:ext uri="{FF2B5EF4-FFF2-40B4-BE49-F238E27FC236}">
                <a16:creationId xmlns:a16="http://schemas.microsoft.com/office/drawing/2014/main" id="{545596BB-C863-F5D8-C7E1-E56922C6F6DC}"/>
              </a:ext>
            </a:extLst>
          </p:cNvPr>
          <p:cNvSpPr txBox="1"/>
          <p:nvPr/>
        </p:nvSpPr>
        <p:spPr>
          <a:xfrm>
            <a:off x="7159412" y="674400"/>
            <a:ext cx="5208693" cy="5509200"/>
          </a:xfrm>
          <a:prstGeom prst="rect">
            <a:avLst/>
          </a:prstGeom>
          <a:noFill/>
        </p:spPr>
        <p:txBody>
          <a:bodyPr wrap="square" rtlCol="0">
            <a:spAutoFit/>
          </a:bodyPr>
          <a:lstStyle/>
          <a:p>
            <a:r>
              <a:rPr lang="zh-TW" altLang="en-US" sz="3200" b="1" dirty="0">
                <a:latin typeface="DengXian" panose="02010600030101010101" pitchFamily="2" charset="-122"/>
                <a:ea typeface="DengXian" panose="02010600030101010101" pitchFamily="2" charset="-122"/>
              </a:rPr>
              <a:t>延 命 十 句 </a:t>
            </a:r>
            <a:r>
              <a:rPr lang="zh-TW" altLang="en-US" sz="3200" b="1" dirty="0">
                <a:highlight>
                  <a:srgbClr val="00FF00"/>
                </a:highlight>
                <a:latin typeface="DengXian" panose="02010600030101010101" pitchFamily="2" charset="-122"/>
                <a:ea typeface="DengXian" panose="02010600030101010101" pitchFamily="2" charset="-122"/>
              </a:rPr>
              <a:t>觀</a:t>
            </a:r>
            <a:r>
              <a:rPr lang="zh-TW" altLang="en-US" sz="3200" b="1" dirty="0">
                <a:latin typeface="DengXian" panose="02010600030101010101" pitchFamily="2" charset="-122"/>
                <a:ea typeface="DengXian" panose="02010600030101010101" pitchFamily="2" charset="-122"/>
              </a:rPr>
              <a:t> 音 </a:t>
            </a:r>
            <a:r>
              <a:rPr lang="zh-TW" altLang="en-US" sz="3200" b="1" dirty="0">
                <a:highlight>
                  <a:srgbClr val="00FF00"/>
                </a:highlight>
                <a:latin typeface="DengXian" panose="02010600030101010101" pitchFamily="2" charset="-122"/>
                <a:ea typeface="DengXian" panose="02010600030101010101" pitchFamily="2" charset="-122"/>
              </a:rPr>
              <a:t>經</a:t>
            </a:r>
          </a:p>
          <a:p>
            <a:r>
              <a:rPr lang="zh-TW" altLang="en-US" sz="3200" b="1" dirty="0">
                <a:highlight>
                  <a:srgbClr val="00FF00"/>
                </a:highlight>
                <a:latin typeface="DengXian" panose="02010600030101010101" pitchFamily="2" charset="-122"/>
                <a:ea typeface="DengXian" panose="02010600030101010101" pitchFamily="2" charset="-122"/>
              </a:rPr>
              <a:t>觀</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世</a:t>
            </a:r>
            <a:r>
              <a:rPr lang="zh-TW" altLang="en-US" sz="3200" b="1" dirty="0">
                <a:latin typeface="DengXian" panose="02010600030101010101" pitchFamily="2" charset="-122"/>
                <a:ea typeface="DengXian" panose="02010600030101010101" pitchFamily="2" charset="-122"/>
              </a:rPr>
              <a:t> 音</a:t>
            </a:r>
          </a:p>
          <a:p>
            <a:r>
              <a:rPr lang="zh-TW" altLang="en-US" sz="3200" b="1" dirty="0">
                <a:latin typeface="DengXian" panose="02010600030101010101" pitchFamily="2" charset="-122"/>
                <a:ea typeface="DengXian" panose="02010600030101010101" pitchFamily="2" charset="-122"/>
              </a:rPr>
              <a:t>南 </a:t>
            </a:r>
            <a:r>
              <a:rPr lang="zh-TW" altLang="en-US" sz="3200" b="1" dirty="0">
                <a:highlight>
                  <a:srgbClr val="00FF00"/>
                </a:highlight>
                <a:latin typeface="DengXian" panose="02010600030101010101" pitchFamily="2" charset="-122"/>
                <a:ea typeface="DengXian" panose="02010600030101010101" pitchFamily="2" charset="-122"/>
              </a:rPr>
              <a:t>無</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佛</a:t>
            </a:r>
          </a:p>
          <a:p>
            <a:r>
              <a:rPr lang="zh-TW" altLang="en-US" sz="3200" b="1" dirty="0">
                <a:latin typeface="DengXian" panose="02010600030101010101" pitchFamily="2" charset="-122"/>
                <a:ea typeface="DengXian" panose="02010600030101010101" pitchFamily="2" charset="-122"/>
              </a:rPr>
              <a:t>與 </a:t>
            </a:r>
            <a:r>
              <a:rPr lang="zh-TW" altLang="en-US" sz="3200" b="1" dirty="0">
                <a:highlight>
                  <a:srgbClr val="00FF00"/>
                </a:highlight>
                <a:latin typeface="DengXian" panose="02010600030101010101" pitchFamily="2" charset="-122"/>
                <a:ea typeface="DengXian" panose="02010600030101010101" pitchFamily="2" charset="-122"/>
              </a:rPr>
              <a:t>佛</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有</a:t>
            </a:r>
            <a:r>
              <a:rPr lang="zh-TW" altLang="en-US" sz="3200" b="1" dirty="0">
                <a:latin typeface="DengXian" panose="02010600030101010101" pitchFamily="2" charset="-122"/>
                <a:ea typeface="DengXian" panose="02010600030101010101" pitchFamily="2" charset="-122"/>
              </a:rPr>
              <a:t> 因</a:t>
            </a:r>
          </a:p>
          <a:p>
            <a:r>
              <a:rPr lang="zh-TW" altLang="en-US" sz="3200" b="1" dirty="0">
                <a:latin typeface="DengXian" panose="02010600030101010101" pitchFamily="2" charset="-122"/>
                <a:ea typeface="DengXian" panose="02010600030101010101" pitchFamily="2" charset="-122"/>
              </a:rPr>
              <a:t>與 </a:t>
            </a:r>
            <a:r>
              <a:rPr lang="zh-TW" altLang="en-US" sz="3200" b="1" dirty="0">
                <a:highlight>
                  <a:srgbClr val="00FF00"/>
                </a:highlight>
                <a:latin typeface="DengXian" panose="02010600030101010101" pitchFamily="2" charset="-122"/>
                <a:ea typeface="DengXian" panose="02010600030101010101" pitchFamily="2" charset="-122"/>
              </a:rPr>
              <a:t>佛</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有</a:t>
            </a:r>
            <a:r>
              <a:rPr lang="zh-TW" altLang="en-US" sz="3200" b="1" dirty="0">
                <a:latin typeface="DengXian" panose="02010600030101010101" pitchFamily="2" charset="-122"/>
                <a:ea typeface="DengXian" panose="02010600030101010101" pitchFamily="2" charset="-122"/>
              </a:rPr>
              <a:t> 緣</a:t>
            </a:r>
          </a:p>
          <a:p>
            <a:r>
              <a:rPr lang="zh-TW" altLang="en-US" sz="3200" b="1" dirty="0">
                <a:highlight>
                  <a:srgbClr val="00FF00"/>
                </a:highlight>
                <a:latin typeface="DengXian" panose="02010600030101010101" pitchFamily="2" charset="-122"/>
                <a:ea typeface="DengXian" panose="02010600030101010101" pitchFamily="2" charset="-122"/>
              </a:rPr>
              <a:t>佛</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法</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僧</a:t>
            </a:r>
            <a:r>
              <a:rPr lang="zh-TW" altLang="en-US" sz="3200" b="1" dirty="0">
                <a:latin typeface="DengXian" panose="02010600030101010101" pitchFamily="2" charset="-122"/>
                <a:ea typeface="DengXian" panose="02010600030101010101" pitchFamily="2" charset="-122"/>
              </a:rPr>
              <a:t> 緣</a:t>
            </a:r>
          </a:p>
          <a:p>
            <a:r>
              <a:rPr lang="zh-TW" altLang="en-US" sz="3200" b="1" dirty="0">
                <a:latin typeface="DengXian" panose="02010600030101010101" pitchFamily="2" charset="-122"/>
                <a:ea typeface="DengXian" panose="02010600030101010101" pitchFamily="2" charset="-122"/>
              </a:rPr>
              <a:t>常 樂 我 </a:t>
            </a:r>
            <a:r>
              <a:rPr lang="zh-TW" altLang="en-US" sz="3200" b="1" dirty="0">
                <a:highlight>
                  <a:srgbClr val="00FF00"/>
                </a:highlight>
                <a:latin typeface="DengXian" panose="02010600030101010101" pitchFamily="2" charset="-122"/>
                <a:ea typeface="DengXian" panose="02010600030101010101" pitchFamily="2" charset="-122"/>
              </a:rPr>
              <a:t>淨</a:t>
            </a:r>
          </a:p>
          <a:p>
            <a:r>
              <a:rPr lang="zh-TW" altLang="en-US" sz="3200" b="1" dirty="0">
                <a:latin typeface="DengXian" panose="02010600030101010101" pitchFamily="2" charset="-122"/>
                <a:ea typeface="DengXian" panose="02010600030101010101" pitchFamily="2" charset="-122"/>
              </a:rPr>
              <a:t>朝 念 </a:t>
            </a:r>
            <a:r>
              <a:rPr lang="zh-TW" altLang="en-US" sz="3200" b="1" dirty="0">
                <a:highlight>
                  <a:srgbClr val="00FF00"/>
                </a:highlight>
                <a:latin typeface="DengXian" panose="02010600030101010101" pitchFamily="2" charset="-122"/>
                <a:ea typeface="DengXian" panose="02010600030101010101" pitchFamily="2" charset="-122"/>
              </a:rPr>
              <a:t>觀</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世</a:t>
            </a:r>
            <a:r>
              <a:rPr lang="zh-TW" altLang="en-US" sz="3200" b="1" dirty="0">
                <a:latin typeface="DengXian" panose="02010600030101010101" pitchFamily="2" charset="-122"/>
                <a:ea typeface="DengXian" panose="02010600030101010101" pitchFamily="2" charset="-122"/>
              </a:rPr>
              <a:t> 音</a:t>
            </a:r>
          </a:p>
          <a:p>
            <a:r>
              <a:rPr lang="zh-TW" altLang="en-US" sz="3200" b="1" dirty="0">
                <a:latin typeface="DengXian" panose="02010600030101010101" pitchFamily="2" charset="-122"/>
                <a:ea typeface="DengXian" panose="02010600030101010101" pitchFamily="2" charset="-122"/>
              </a:rPr>
              <a:t>暮 念 </a:t>
            </a:r>
            <a:r>
              <a:rPr lang="zh-TW" altLang="en-US" sz="3200" b="1" dirty="0">
                <a:highlight>
                  <a:srgbClr val="00FF00"/>
                </a:highlight>
                <a:latin typeface="DengXian" panose="02010600030101010101" pitchFamily="2" charset="-122"/>
                <a:ea typeface="DengXian" panose="02010600030101010101" pitchFamily="2" charset="-122"/>
              </a:rPr>
              <a:t>觀</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世</a:t>
            </a:r>
            <a:r>
              <a:rPr lang="zh-TW" altLang="en-US" sz="3200" b="1" dirty="0">
                <a:latin typeface="DengXian" panose="02010600030101010101" pitchFamily="2" charset="-122"/>
                <a:ea typeface="DengXian" panose="02010600030101010101" pitchFamily="2" charset="-122"/>
              </a:rPr>
              <a:t> 音</a:t>
            </a:r>
          </a:p>
          <a:p>
            <a:r>
              <a:rPr lang="zh-TW" altLang="en-US" sz="3200" b="1" dirty="0">
                <a:latin typeface="DengXian" panose="02010600030101010101" pitchFamily="2" charset="-122"/>
                <a:ea typeface="DengXian" panose="02010600030101010101" pitchFamily="2" charset="-122"/>
              </a:rPr>
              <a:t>念 念 從 </a:t>
            </a:r>
            <a:r>
              <a:rPr lang="zh-TW" altLang="en-US" sz="3200" b="1" dirty="0">
                <a:highlight>
                  <a:srgbClr val="00FF00"/>
                </a:highlight>
                <a:latin typeface="DengXian" panose="02010600030101010101" pitchFamily="2" charset="-122"/>
                <a:ea typeface="DengXian" panose="02010600030101010101" pitchFamily="2" charset="-122"/>
              </a:rPr>
              <a:t>心</a:t>
            </a:r>
            <a:r>
              <a:rPr lang="zh-TW" altLang="en-US" sz="3200" b="1" dirty="0">
                <a:latin typeface="DengXian" panose="02010600030101010101" pitchFamily="2" charset="-122"/>
                <a:ea typeface="DengXian" panose="02010600030101010101" pitchFamily="2" charset="-122"/>
              </a:rPr>
              <a:t> 起</a:t>
            </a:r>
          </a:p>
          <a:p>
            <a:r>
              <a:rPr lang="zh-TW" altLang="en-US" sz="3200" b="1" dirty="0">
                <a:latin typeface="DengXian" panose="02010600030101010101" pitchFamily="2" charset="-122"/>
                <a:ea typeface="DengXian" panose="02010600030101010101" pitchFamily="2" charset="-122"/>
              </a:rPr>
              <a:t>念 念 </a:t>
            </a:r>
            <a:r>
              <a:rPr lang="zh-TW" altLang="en-US" sz="3200" b="1" dirty="0">
                <a:highlight>
                  <a:srgbClr val="00FF00"/>
                </a:highlight>
                <a:latin typeface="DengXian" panose="02010600030101010101" pitchFamily="2" charset="-122"/>
                <a:ea typeface="DengXian" panose="02010600030101010101" pitchFamily="2" charset="-122"/>
              </a:rPr>
              <a:t>不</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離</a:t>
            </a:r>
            <a:r>
              <a:rPr lang="zh-TW" altLang="en-US" sz="3200" b="1" dirty="0">
                <a:latin typeface="DengXian" panose="02010600030101010101" pitchFamily="2" charset="-122"/>
                <a:ea typeface="DengXian" panose="02010600030101010101" pitchFamily="2" charset="-122"/>
              </a:rPr>
              <a:t> </a:t>
            </a:r>
            <a:r>
              <a:rPr lang="zh-TW" altLang="en-US" sz="3200" b="1" dirty="0">
                <a:highlight>
                  <a:srgbClr val="00FF00"/>
                </a:highlight>
                <a:latin typeface="DengXian" panose="02010600030101010101" pitchFamily="2" charset="-122"/>
                <a:ea typeface="DengXian" panose="02010600030101010101" pitchFamily="2" charset="-122"/>
              </a:rPr>
              <a:t>心</a:t>
            </a:r>
            <a:endParaRPr lang="en-US" sz="3200" b="1" dirty="0">
              <a:highlight>
                <a:srgbClr val="00FF00"/>
              </a:highlight>
              <a:latin typeface="DengXian" panose="02010600030101010101" pitchFamily="2" charset="-122"/>
              <a:ea typeface="DengXian" panose="02010600030101010101" pitchFamily="2" charset="-122"/>
            </a:endParaRPr>
          </a:p>
        </p:txBody>
      </p:sp>
      <p:sp>
        <p:nvSpPr>
          <p:cNvPr id="5" name="TextBox 4">
            <a:extLst>
              <a:ext uri="{FF2B5EF4-FFF2-40B4-BE49-F238E27FC236}">
                <a16:creationId xmlns:a16="http://schemas.microsoft.com/office/drawing/2014/main" id="{5AC785D5-5BE5-2722-0FFF-89941BB6885A}"/>
              </a:ext>
            </a:extLst>
          </p:cNvPr>
          <p:cNvSpPr txBox="1"/>
          <p:nvPr/>
        </p:nvSpPr>
        <p:spPr>
          <a:xfrm>
            <a:off x="4687147" y="988907"/>
            <a:ext cx="1070186" cy="2215991"/>
          </a:xfrm>
          <a:prstGeom prst="rect">
            <a:avLst/>
          </a:prstGeom>
          <a:noFill/>
        </p:spPr>
        <p:txBody>
          <a:bodyPr wrap="square" rtlCol="0">
            <a:spAutoFit/>
          </a:bodyPr>
          <a:lstStyle/>
          <a:p>
            <a:r>
              <a:rPr lang="en-US" b="1" dirty="0"/>
              <a:t>Four</a:t>
            </a:r>
          </a:p>
          <a:p>
            <a:r>
              <a:rPr lang="en-US" b="1" dirty="0"/>
              <a:t>Great</a:t>
            </a:r>
          </a:p>
          <a:p>
            <a:r>
              <a:rPr lang="en-US" b="1" dirty="0"/>
              <a:t>Vows</a:t>
            </a:r>
          </a:p>
          <a:p>
            <a:r>
              <a:rPr kumimoji="0" lang="zh-TW" altLang="en-US" sz="1400" b="1"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生</a:t>
            </a:r>
            <a:r>
              <a:rPr kumimoji="0" lang="zh-TW" altLang="en-US" sz="1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1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also in Heart Sutra</a:t>
            </a:r>
          </a:p>
          <a:p>
            <a:r>
              <a:rPr kumimoji="0" lang="zh-TW" altLang="en-US" sz="14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願</a:t>
            </a:r>
            <a:r>
              <a:rPr kumimoji="0" lang="zh-TW" altLang="en-US" sz="1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lang="en-US" sz="1400" b="1" dirty="0">
                <a:solidFill>
                  <a:prstClr val="black"/>
                </a:solidFill>
                <a:latin typeface="DengXian" panose="02010600030101010101" pitchFamily="2" charset="-122"/>
                <a:ea typeface="DengXian" panose="02010600030101010101" pitchFamily="2" charset="-122"/>
              </a:rPr>
              <a:t>also in Evening Bell Chant</a:t>
            </a:r>
            <a:endParaRPr lang="en-US" sz="1400" dirty="0"/>
          </a:p>
        </p:txBody>
      </p:sp>
      <p:sp>
        <p:nvSpPr>
          <p:cNvPr id="6" name="Rectangle 5">
            <a:extLst>
              <a:ext uri="{FF2B5EF4-FFF2-40B4-BE49-F238E27FC236}">
                <a16:creationId xmlns:a16="http://schemas.microsoft.com/office/drawing/2014/main" id="{A1E88EEC-420F-BACF-5D12-E61804772DA6}"/>
              </a:ext>
            </a:extLst>
          </p:cNvPr>
          <p:cNvSpPr/>
          <p:nvPr/>
        </p:nvSpPr>
        <p:spPr>
          <a:xfrm>
            <a:off x="4639733" y="988907"/>
            <a:ext cx="1117600" cy="23164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95EC6C-CB13-9E21-845D-44D3BA47AD72}"/>
              </a:ext>
            </a:extLst>
          </p:cNvPr>
          <p:cNvSpPr txBox="1"/>
          <p:nvPr/>
        </p:nvSpPr>
        <p:spPr>
          <a:xfrm>
            <a:off x="3969173" y="4964853"/>
            <a:ext cx="2282616" cy="800219"/>
          </a:xfrm>
          <a:prstGeom prst="rect">
            <a:avLst/>
          </a:prstGeom>
          <a:noFill/>
        </p:spPr>
        <p:txBody>
          <a:bodyPr wrap="square" rtlCol="0">
            <a:spAutoFit/>
          </a:bodyPr>
          <a:lstStyle/>
          <a:p>
            <a:r>
              <a:rPr lang="en-US" b="1" dirty="0"/>
              <a:t>Evening Bell Chant</a:t>
            </a:r>
          </a:p>
          <a:p>
            <a:r>
              <a:rPr lang="zh-CN" altLang="en-US" sz="1400" b="1" dirty="0">
                <a:highlight>
                  <a:srgbClr val="00FF00"/>
                </a:highlight>
              </a:rPr>
              <a:t>聲</a:t>
            </a:r>
            <a:r>
              <a:rPr lang="zh-CN" altLang="en-US" sz="1400" b="1" dirty="0"/>
              <a:t> </a:t>
            </a:r>
            <a:r>
              <a:rPr lang="en-US" altLang="zh-CN" sz="1400" dirty="0"/>
              <a:t>also in Heart Sutra</a:t>
            </a:r>
          </a:p>
          <a:p>
            <a:r>
              <a:rPr lang="zh-CN" altLang="en-US" sz="1400" b="1" dirty="0">
                <a:highlight>
                  <a:srgbClr val="FFFF00"/>
                </a:highlight>
              </a:rPr>
              <a:t>煩</a:t>
            </a:r>
            <a:r>
              <a:rPr lang="zh-CN" altLang="en-US" sz="1400" b="1" dirty="0"/>
              <a:t> </a:t>
            </a:r>
            <a:r>
              <a:rPr lang="en-US" altLang="zh-CN" sz="1400" dirty="0"/>
              <a:t>also in Four Vows</a:t>
            </a:r>
            <a:endParaRPr lang="en-US" sz="1400" dirty="0"/>
          </a:p>
        </p:txBody>
      </p:sp>
      <p:sp>
        <p:nvSpPr>
          <p:cNvPr id="8" name="Rectangle 7">
            <a:extLst>
              <a:ext uri="{FF2B5EF4-FFF2-40B4-BE49-F238E27FC236}">
                <a16:creationId xmlns:a16="http://schemas.microsoft.com/office/drawing/2014/main" id="{A6D2D7EB-09B0-1DE5-EBBA-158346DBE6BC}"/>
              </a:ext>
            </a:extLst>
          </p:cNvPr>
          <p:cNvSpPr/>
          <p:nvPr/>
        </p:nvSpPr>
        <p:spPr>
          <a:xfrm>
            <a:off x="3969173" y="4964853"/>
            <a:ext cx="2126827" cy="9042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79CCB15-960B-2A4E-1D99-5917BF4A35DB}"/>
              </a:ext>
            </a:extLst>
          </p:cNvPr>
          <p:cNvSpPr txBox="1"/>
          <p:nvPr/>
        </p:nvSpPr>
        <p:spPr>
          <a:xfrm>
            <a:off x="9557173" y="1713652"/>
            <a:ext cx="1652694" cy="800219"/>
          </a:xfrm>
          <a:prstGeom prst="rect">
            <a:avLst/>
          </a:prstGeom>
          <a:noFill/>
        </p:spPr>
        <p:txBody>
          <a:bodyPr wrap="square" rtlCol="0">
            <a:spAutoFit/>
          </a:bodyPr>
          <a:lstStyle/>
          <a:p>
            <a:r>
              <a:rPr lang="en-US" b="1" dirty="0"/>
              <a:t>Kannon Sutra</a:t>
            </a:r>
          </a:p>
          <a:p>
            <a:r>
              <a:rPr lang="zh-CN" altLang="en-US" sz="1400" b="1" dirty="0">
                <a:highlight>
                  <a:srgbClr val="00FF00"/>
                </a:highlight>
              </a:rPr>
              <a:t>觀</a:t>
            </a:r>
            <a:r>
              <a:rPr lang="zh-CN" altLang="en-US" sz="1400" dirty="0"/>
              <a:t> </a:t>
            </a:r>
            <a:r>
              <a:rPr lang="en-US" altLang="zh-CN" sz="1400" dirty="0"/>
              <a:t>also in </a:t>
            </a:r>
          </a:p>
          <a:p>
            <a:r>
              <a:rPr lang="en-US" altLang="zh-CN" sz="1400" dirty="0"/>
              <a:t>Heart Sutra</a:t>
            </a:r>
            <a:endParaRPr lang="en-US" sz="1400" dirty="0"/>
          </a:p>
        </p:txBody>
      </p:sp>
      <p:sp>
        <p:nvSpPr>
          <p:cNvPr id="10" name="Rectangle 9">
            <a:extLst>
              <a:ext uri="{FF2B5EF4-FFF2-40B4-BE49-F238E27FC236}">
                <a16:creationId xmlns:a16="http://schemas.microsoft.com/office/drawing/2014/main" id="{9A13716D-4A77-3BB6-1122-87EAEBE81E02}"/>
              </a:ext>
            </a:extLst>
          </p:cNvPr>
          <p:cNvSpPr/>
          <p:nvPr/>
        </p:nvSpPr>
        <p:spPr>
          <a:xfrm>
            <a:off x="9557173" y="1713651"/>
            <a:ext cx="1544320" cy="8602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873F171-71B7-B3E8-205D-39BFD62A10C4}"/>
              </a:ext>
            </a:extLst>
          </p:cNvPr>
          <p:cNvCxnSpPr>
            <a:cxnSpLocks/>
          </p:cNvCxnSpPr>
          <p:nvPr/>
        </p:nvCxnSpPr>
        <p:spPr>
          <a:xfrm>
            <a:off x="6590454" y="839893"/>
            <a:ext cx="0" cy="5864013"/>
          </a:xfrm>
          <a:prstGeom prst="line">
            <a:avLst/>
          </a:prstGeom>
          <a:ln w="76200">
            <a:solidFill>
              <a:schemeClr val="tx1"/>
            </a:solidFill>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37E0AA-7F3F-D220-B0F8-65930ACFFBB3}"/>
              </a:ext>
            </a:extLst>
          </p:cNvPr>
          <p:cNvSpPr txBox="1"/>
          <p:nvPr/>
        </p:nvSpPr>
        <p:spPr>
          <a:xfrm>
            <a:off x="189654" y="101600"/>
            <a:ext cx="11887199"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
        <p:nvSpPr>
          <p:cNvPr id="17" name="TextBox 16">
            <a:extLst>
              <a:ext uri="{FF2B5EF4-FFF2-40B4-BE49-F238E27FC236}">
                <a16:creationId xmlns:a16="http://schemas.microsoft.com/office/drawing/2014/main" id="{193C9C32-B5FE-A73F-5294-71D92F9E8154}"/>
              </a:ext>
            </a:extLst>
          </p:cNvPr>
          <p:cNvSpPr txBox="1"/>
          <p:nvPr/>
        </p:nvSpPr>
        <p:spPr>
          <a:xfrm>
            <a:off x="10112591" y="3305387"/>
            <a:ext cx="1652694" cy="2677656"/>
          </a:xfrm>
          <a:prstGeom prst="rect">
            <a:avLst/>
          </a:prstGeom>
          <a:noFill/>
        </p:spPr>
        <p:txBody>
          <a:bodyPr wrap="square" rtlCol="0">
            <a:spAutoFit/>
          </a:bodyPr>
          <a:lstStyle/>
          <a:p>
            <a:r>
              <a:rPr lang="zh-TW" altLang="en-US" sz="10800" b="1" dirty="0">
                <a:highlight>
                  <a:srgbClr val="00FF00"/>
                </a:highlight>
                <a:latin typeface="KaiTi" panose="02010609060101010101" pitchFamily="49" charset="-122"/>
                <a:ea typeface="KaiTi" panose="02010609060101010101" pitchFamily="49" charset="-122"/>
              </a:rPr>
              <a:t>佛</a:t>
            </a:r>
            <a:endParaRPr lang="en-US" altLang="zh-TW" sz="10800" b="1" dirty="0">
              <a:highlight>
                <a:srgbClr val="00FF00"/>
              </a:highlight>
              <a:latin typeface="KaiTi" panose="02010609060101010101" pitchFamily="49" charset="-122"/>
              <a:ea typeface="KaiTi" panose="02010609060101010101" pitchFamily="49" charset="-122"/>
            </a:endParaRPr>
          </a:p>
          <a:p>
            <a:pPr algn="ctr"/>
            <a:r>
              <a:rPr lang="en-US" sz="2000" dirty="0">
                <a:ea typeface="KaiTi" panose="02010609060101010101" pitchFamily="49" charset="-122"/>
              </a:rPr>
              <a:t>Guess which character is in all three??</a:t>
            </a:r>
          </a:p>
        </p:txBody>
      </p:sp>
      <p:sp>
        <p:nvSpPr>
          <p:cNvPr id="18" name="Rectangle 17">
            <a:extLst>
              <a:ext uri="{FF2B5EF4-FFF2-40B4-BE49-F238E27FC236}">
                <a16:creationId xmlns:a16="http://schemas.microsoft.com/office/drawing/2014/main" id="{50812605-8DE6-C5CE-9BEA-9497A3950EFB}"/>
              </a:ext>
            </a:extLst>
          </p:cNvPr>
          <p:cNvSpPr/>
          <p:nvPr/>
        </p:nvSpPr>
        <p:spPr>
          <a:xfrm>
            <a:off x="10024533" y="3365382"/>
            <a:ext cx="1808480" cy="2692167"/>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221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3FA228-0A17-9E9E-74CC-F51335494962}"/>
              </a:ext>
            </a:extLst>
          </p:cNvPr>
          <p:cNvSpPr txBox="1"/>
          <p:nvPr/>
        </p:nvSpPr>
        <p:spPr>
          <a:xfrm>
            <a:off x="704428" y="766678"/>
            <a:ext cx="5107092" cy="2985433"/>
          </a:xfrm>
          <a:prstGeom prst="rect">
            <a:avLst/>
          </a:prstGeom>
          <a:noFill/>
        </p:spPr>
        <p:txBody>
          <a:bodyPr wrap="square">
            <a:spAutoFit/>
          </a:bodyPr>
          <a:lstStyle/>
          <a:p>
            <a:r>
              <a:rPr lang="zh-CN" altLang="en-US" sz="4400" b="1" dirty="0"/>
              <a:t>老子  </a:t>
            </a:r>
            <a:r>
              <a:rPr lang="en-US" altLang="zh-CN" sz="2400" dirty="0"/>
              <a:t>(literally: "old" + "master"</a:t>
            </a:r>
          </a:p>
          <a:p>
            <a:r>
              <a:rPr lang="en-US" sz="3600" b="1" dirty="0" err="1"/>
              <a:t>lǎo</a:t>
            </a:r>
            <a:r>
              <a:rPr lang="en-US" sz="3600" b="1" dirty="0"/>
              <a:t> </a:t>
            </a:r>
            <a:r>
              <a:rPr lang="en-US" sz="3600" b="1" dirty="0" err="1"/>
              <a:t>zǐ</a:t>
            </a:r>
            <a:r>
              <a:rPr lang="en-US" sz="3600" b="1" dirty="0"/>
              <a:t>    (Mandarin)  </a:t>
            </a:r>
          </a:p>
          <a:p>
            <a:r>
              <a:rPr lang="en-US" sz="3600" b="1" dirty="0"/>
              <a:t>no ja    (Korean)</a:t>
            </a:r>
          </a:p>
          <a:p>
            <a:r>
              <a:rPr lang="en-US" sz="3600" b="1" dirty="0" err="1"/>
              <a:t>lão</a:t>
            </a:r>
            <a:r>
              <a:rPr lang="en-US" sz="3600" b="1" dirty="0"/>
              <a:t> </a:t>
            </a:r>
            <a:r>
              <a:rPr lang="en-US" sz="3600" b="1" dirty="0" err="1"/>
              <a:t>tử</a:t>
            </a:r>
            <a:r>
              <a:rPr lang="en-US" sz="3600" b="1" dirty="0"/>
              <a:t>  (Vietnamese)</a:t>
            </a:r>
          </a:p>
          <a:p>
            <a:r>
              <a:rPr lang="en-US" sz="3600" b="1" dirty="0" err="1"/>
              <a:t>rō</a:t>
            </a:r>
            <a:r>
              <a:rPr lang="en-US" sz="3600" b="1" dirty="0"/>
              <a:t> </a:t>
            </a:r>
            <a:r>
              <a:rPr lang="en-US" sz="3600" b="1" dirty="0" err="1"/>
              <a:t>shi</a:t>
            </a:r>
            <a:r>
              <a:rPr lang="en-US" sz="3600" b="1" dirty="0"/>
              <a:t>   (Japanese)</a:t>
            </a:r>
          </a:p>
        </p:txBody>
      </p:sp>
      <p:pic>
        <p:nvPicPr>
          <p:cNvPr id="9" name="Picture 8">
            <a:extLst>
              <a:ext uri="{FF2B5EF4-FFF2-40B4-BE49-F238E27FC236}">
                <a16:creationId xmlns:a16="http://schemas.microsoft.com/office/drawing/2014/main" id="{EF5EA669-6646-2B2C-125C-246AECDC1577}"/>
              </a:ext>
            </a:extLst>
          </p:cNvPr>
          <p:cNvPicPr>
            <a:picLocks noChangeAspect="1"/>
          </p:cNvPicPr>
          <p:nvPr/>
        </p:nvPicPr>
        <p:blipFill>
          <a:blip r:embed="rId2"/>
          <a:stretch>
            <a:fillRect/>
          </a:stretch>
        </p:blipFill>
        <p:spPr>
          <a:xfrm>
            <a:off x="555837" y="4004733"/>
            <a:ext cx="4700295" cy="2626360"/>
          </a:xfrm>
          <a:prstGeom prst="rect">
            <a:avLst/>
          </a:prstGeom>
        </p:spPr>
      </p:pic>
      <p:sp>
        <p:nvSpPr>
          <p:cNvPr id="10" name="TextBox 9">
            <a:extLst>
              <a:ext uri="{FF2B5EF4-FFF2-40B4-BE49-F238E27FC236}">
                <a16:creationId xmlns:a16="http://schemas.microsoft.com/office/drawing/2014/main" id="{BCA5D776-101E-BA92-8F80-187939431F6F}"/>
              </a:ext>
            </a:extLst>
          </p:cNvPr>
          <p:cNvSpPr txBox="1"/>
          <p:nvPr/>
        </p:nvSpPr>
        <p:spPr>
          <a:xfrm>
            <a:off x="6285653" y="766678"/>
            <a:ext cx="5350510" cy="6247864"/>
          </a:xfrm>
          <a:prstGeom prst="rect">
            <a:avLst/>
          </a:prstGeom>
          <a:noFill/>
        </p:spPr>
        <p:txBody>
          <a:bodyPr wrap="square" rtlCol="0">
            <a:spAutoFit/>
          </a:bodyPr>
          <a:lstStyle/>
          <a:p>
            <a:endParaRPr lang="en-US" altLang="zh-CN" sz="4400" b="1" dirty="0"/>
          </a:p>
          <a:p>
            <a:endParaRPr lang="en-US" altLang="zh-CN" sz="4400" b="1" dirty="0"/>
          </a:p>
          <a:p>
            <a:endParaRPr lang="en-US" altLang="zh-CN" sz="4400" b="1" dirty="0"/>
          </a:p>
          <a:p>
            <a:endParaRPr lang="en-US" altLang="zh-CN" sz="4400" b="1" dirty="0"/>
          </a:p>
          <a:p>
            <a:r>
              <a:rPr lang="zh-CN" altLang="en-US" sz="4400" b="1" dirty="0"/>
              <a:t>死亡</a:t>
            </a:r>
            <a:r>
              <a:rPr lang="zh-CN" altLang="en-US" sz="3600" b="1" dirty="0"/>
              <a:t>    </a:t>
            </a:r>
            <a:r>
              <a:rPr lang="en-US" altLang="zh-CN" sz="2400" dirty="0"/>
              <a:t>(literally:  "death" + "die")</a:t>
            </a:r>
          </a:p>
          <a:p>
            <a:r>
              <a:rPr lang="en-US" sz="3600" b="1" dirty="0" err="1"/>
              <a:t>sǐ</a:t>
            </a:r>
            <a:r>
              <a:rPr lang="en-US" sz="3600" b="1" dirty="0"/>
              <a:t> </a:t>
            </a:r>
            <a:r>
              <a:rPr lang="en-US" sz="3600" b="1" dirty="0" err="1"/>
              <a:t>wáng</a:t>
            </a:r>
            <a:r>
              <a:rPr lang="en-US" sz="3600" b="1" dirty="0"/>
              <a:t>    (Mandarin)</a:t>
            </a:r>
          </a:p>
          <a:p>
            <a:r>
              <a:rPr lang="en-US" sz="3600" b="1" dirty="0" err="1"/>
              <a:t>sa</a:t>
            </a:r>
            <a:r>
              <a:rPr lang="en-US" sz="3600" b="1" dirty="0"/>
              <a:t> </a:t>
            </a:r>
            <a:r>
              <a:rPr lang="en-US" sz="3600" b="1" dirty="0" err="1"/>
              <a:t>mang</a:t>
            </a:r>
            <a:r>
              <a:rPr lang="en-US" sz="3600" b="1" dirty="0"/>
              <a:t>   (Korean)</a:t>
            </a:r>
          </a:p>
          <a:p>
            <a:r>
              <a:rPr lang="en-US" sz="3600" b="1" dirty="0" err="1"/>
              <a:t>tử</a:t>
            </a:r>
            <a:r>
              <a:rPr lang="en-US" sz="3600" b="1" dirty="0"/>
              <a:t> </a:t>
            </a:r>
            <a:r>
              <a:rPr lang="en-US" sz="3600" b="1" dirty="0" err="1"/>
              <a:t>vong</a:t>
            </a:r>
            <a:r>
              <a:rPr lang="en-US" sz="3600" b="1" dirty="0"/>
              <a:t>    (Vietnamese)</a:t>
            </a:r>
          </a:p>
          <a:p>
            <a:r>
              <a:rPr lang="en-US" sz="3600" b="1" dirty="0" err="1"/>
              <a:t>shi</a:t>
            </a:r>
            <a:r>
              <a:rPr lang="en-US" sz="3600" b="1" dirty="0"/>
              <a:t> </a:t>
            </a:r>
            <a:r>
              <a:rPr lang="en-US" sz="3600" b="1" dirty="0" err="1"/>
              <a:t>bō</a:t>
            </a:r>
            <a:r>
              <a:rPr lang="en-US" sz="3600" b="1" dirty="0"/>
              <a:t>       (Japanese)</a:t>
            </a:r>
          </a:p>
          <a:p>
            <a:endParaRPr lang="en-US" sz="3600" b="1" dirty="0"/>
          </a:p>
        </p:txBody>
      </p:sp>
      <p:pic>
        <p:nvPicPr>
          <p:cNvPr id="12" name="Picture 11">
            <a:extLst>
              <a:ext uri="{FF2B5EF4-FFF2-40B4-BE49-F238E27FC236}">
                <a16:creationId xmlns:a16="http://schemas.microsoft.com/office/drawing/2014/main" id="{9ADDF58A-A0FC-B8FC-927C-3F48288250BC}"/>
              </a:ext>
            </a:extLst>
          </p:cNvPr>
          <p:cNvPicPr>
            <a:picLocks noChangeAspect="1"/>
          </p:cNvPicPr>
          <p:nvPr/>
        </p:nvPicPr>
        <p:blipFill>
          <a:blip r:embed="rId3"/>
          <a:stretch>
            <a:fillRect/>
          </a:stretch>
        </p:blipFill>
        <p:spPr>
          <a:xfrm>
            <a:off x="6285652" y="657013"/>
            <a:ext cx="4777339" cy="2626360"/>
          </a:xfrm>
          <a:prstGeom prst="rect">
            <a:avLst/>
          </a:prstGeom>
        </p:spPr>
      </p:pic>
      <p:cxnSp>
        <p:nvCxnSpPr>
          <p:cNvPr id="14" name="Straight Connector 13">
            <a:extLst>
              <a:ext uri="{FF2B5EF4-FFF2-40B4-BE49-F238E27FC236}">
                <a16:creationId xmlns:a16="http://schemas.microsoft.com/office/drawing/2014/main" id="{C25066CD-B664-46CF-7C8D-ADC2F4592A70}"/>
              </a:ext>
            </a:extLst>
          </p:cNvPr>
          <p:cNvCxnSpPr>
            <a:cxnSpLocks/>
          </p:cNvCxnSpPr>
          <p:nvPr/>
        </p:nvCxnSpPr>
        <p:spPr>
          <a:xfrm>
            <a:off x="5811520" y="657013"/>
            <a:ext cx="0" cy="6102774"/>
          </a:xfrm>
          <a:prstGeom prst="line">
            <a:avLst/>
          </a:prstGeom>
          <a:ln w="76200">
            <a:solidFill>
              <a:schemeClr val="tx1"/>
            </a:solidFill>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36092A3-483A-C7AB-6BB3-3E3F2F217ECF}"/>
              </a:ext>
            </a:extLst>
          </p:cNvPr>
          <p:cNvSpPr txBox="1"/>
          <p:nvPr/>
        </p:nvSpPr>
        <p:spPr>
          <a:xfrm>
            <a:off x="7071360" y="3283373"/>
            <a:ext cx="4301067" cy="246221"/>
          </a:xfrm>
          <a:prstGeom prst="rect">
            <a:avLst/>
          </a:prstGeom>
          <a:noFill/>
        </p:spPr>
        <p:txBody>
          <a:bodyPr wrap="square" rtlCol="0">
            <a:spAutoFit/>
          </a:bodyPr>
          <a:lstStyle/>
          <a:p>
            <a:r>
              <a:rPr lang="en-US" sz="1000" dirty="0">
                <a:hlinkClick r:id="rId4"/>
              </a:rPr>
              <a:t>https://www.google.com/search?q=</a:t>
            </a:r>
            <a:r>
              <a:rPr lang="zh-CN" altLang="en-US" sz="1000" dirty="0">
                <a:hlinkClick r:id="rId4"/>
              </a:rPr>
              <a:t>死亡</a:t>
            </a:r>
            <a:r>
              <a:rPr lang="en-US" sz="1000" dirty="0">
                <a:hlinkClick r:id="rId4"/>
              </a:rPr>
              <a:t>&amp;tbm=isch</a:t>
            </a:r>
            <a:endParaRPr lang="en-US" sz="1000" dirty="0"/>
          </a:p>
        </p:txBody>
      </p:sp>
      <p:sp>
        <p:nvSpPr>
          <p:cNvPr id="17" name="TextBox 16">
            <a:extLst>
              <a:ext uri="{FF2B5EF4-FFF2-40B4-BE49-F238E27FC236}">
                <a16:creationId xmlns:a16="http://schemas.microsoft.com/office/drawing/2014/main" id="{5E470841-400A-A20D-6EEB-7CC6C269A4D2}"/>
              </a:ext>
            </a:extLst>
          </p:cNvPr>
          <p:cNvSpPr txBox="1"/>
          <p:nvPr/>
        </p:nvSpPr>
        <p:spPr>
          <a:xfrm>
            <a:off x="1266614" y="3738665"/>
            <a:ext cx="4450080" cy="246221"/>
          </a:xfrm>
          <a:prstGeom prst="rect">
            <a:avLst/>
          </a:prstGeom>
          <a:noFill/>
        </p:spPr>
        <p:txBody>
          <a:bodyPr wrap="square" rtlCol="0">
            <a:spAutoFit/>
          </a:bodyPr>
          <a:lstStyle/>
          <a:p>
            <a:r>
              <a:rPr lang="en-US" sz="1000" dirty="0">
                <a:hlinkClick r:id="rId5"/>
              </a:rPr>
              <a:t>https://www.google.com/search?q=</a:t>
            </a:r>
            <a:r>
              <a:rPr lang="zh-CN" altLang="en-US" sz="1000" dirty="0">
                <a:hlinkClick r:id="rId5"/>
              </a:rPr>
              <a:t>老子</a:t>
            </a:r>
            <a:r>
              <a:rPr lang="en-US" sz="1000" dirty="0">
                <a:hlinkClick r:id="rId5"/>
              </a:rPr>
              <a:t>&amp;</a:t>
            </a:r>
            <a:r>
              <a:rPr lang="en-US" sz="1000" dirty="0" err="1">
                <a:hlinkClick r:id="rId5"/>
              </a:rPr>
              <a:t>tbm</a:t>
            </a:r>
            <a:r>
              <a:rPr lang="en-US" sz="1000" dirty="0">
                <a:hlinkClick r:id="rId5"/>
              </a:rPr>
              <a:t>=</a:t>
            </a:r>
            <a:r>
              <a:rPr lang="en-US" sz="1000" dirty="0" err="1">
                <a:hlinkClick r:id="rId5"/>
              </a:rPr>
              <a:t>isch</a:t>
            </a:r>
            <a:endParaRPr lang="en-US" sz="1000" dirty="0"/>
          </a:p>
        </p:txBody>
      </p:sp>
      <p:sp>
        <p:nvSpPr>
          <p:cNvPr id="19" name="TextBox 18">
            <a:extLst>
              <a:ext uri="{FF2B5EF4-FFF2-40B4-BE49-F238E27FC236}">
                <a16:creationId xmlns:a16="http://schemas.microsoft.com/office/drawing/2014/main" id="{60134A70-6BAA-F72D-ECE7-2D830EDC17B0}"/>
              </a:ext>
            </a:extLst>
          </p:cNvPr>
          <p:cNvSpPr txBox="1"/>
          <p:nvPr/>
        </p:nvSpPr>
        <p:spPr>
          <a:xfrm>
            <a:off x="237067" y="11160"/>
            <a:ext cx="1187365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40223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DB66E4-66EA-CB67-0A8A-194E1F9D7EC8}"/>
              </a:ext>
            </a:extLst>
          </p:cNvPr>
          <p:cNvSpPr txBox="1"/>
          <p:nvPr/>
        </p:nvSpPr>
        <p:spPr>
          <a:xfrm>
            <a:off x="494453" y="685706"/>
            <a:ext cx="5296747" cy="6032421"/>
          </a:xfrm>
          <a:prstGeom prst="rect">
            <a:avLst/>
          </a:prstGeom>
          <a:noFill/>
        </p:spPr>
        <p:txBody>
          <a:bodyPr wrap="square">
            <a:spAutoFit/>
          </a:bodyPr>
          <a:lstStyle/>
          <a:p>
            <a:r>
              <a:rPr lang="zh-CN" altLang="en-US" sz="4400" b="1" dirty="0"/>
              <a:t>得道   </a:t>
            </a:r>
            <a:r>
              <a:rPr lang="en-US" altLang="zh-CN" sz="2400" dirty="0"/>
              <a:t>(literally:  "attain" + "Dao")</a:t>
            </a:r>
          </a:p>
          <a:p>
            <a:r>
              <a:rPr lang="en-US" altLang="zh-CN" sz="3600" b="1" dirty="0" err="1"/>
              <a:t>dé</a:t>
            </a:r>
            <a:r>
              <a:rPr lang="en-US" altLang="zh-CN" sz="3600" b="1" dirty="0"/>
              <a:t> </a:t>
            </a:r>
            <a:r>
              <a:rPr lang="en-US" altLang="zh-CN" sz="3600" b="1" dirty="0" err="1"/>
              <a:t>dào</a:t>
            </a:r>
            <a:endParaRPr lang="en-US" altLang="zh-CN" sz="3600" b="1" dirty="0"/>
          </a:p>
          <a:p>
            <a:r>
              <a:rPr lang="en-US" altLang="zh-CN" sz="3600" b="1" dirty="0" err="1"/>
              <a:t>deuk</a:t>
            </a:r>
            <a:r>
              <a:rPr lang="en-US" altLang="zh-CN" sz="3600" b="1" dirty="0"/>
              <a:t> do</a:t>
            </a:r>
          </a:p>
          <a:p>
            <a:r>
              <a:rPr lang="en-US" sz="3600" b="1" dirty="0">
                <a:solidFill>
                  <a:srgbClr val="202122"/>
                </a:solidFill>
                <a:effectLst/>
              </a:rPr>
              <a:t>đ</a:t>
            </a:r>
            <a:r>
              <a:rPr lang="vi-VN" altLang="zh-CN" sz="3600" b="1" dirty="0"/>
              <a:t>ược</a:t>
            </a:r>
            <a:r>
              <a:rPr lang="en-US" altLang="zh-CN" sz="3600" b="1" dirty="0"/>
              <a:t> </a:t>
            </a:r>
            <a:r>
              <a:rPr lang="en-US" altLang="zh-CN" sz="3600" b="1" dirty="0" err="1"/>
              <a:t>dạo</a:t>
            </a:r>
            <a:r>
              <a:rPr lang="en-US" altLang="zh-CN" sz="3600" b="1" dirty="0"/>
              <a:t> </a:t>
            </a:r>
          </a:p>
          <a:p>
            <a:endParaRPr lang="en-US" dirty="0"/>
          </a:p>
          <a:p>
            <a:r>
              <a:rPr lang="en-US" b="1" dirty="0">
                <a:hlinkClick r:id="rId2"/>
              </a:rPr>
              <a:t>hanbook.com </a:t>
            </a:r>
            <a:r>
              <a:rPr lang="en-US" b="1" dirty="0"/>
              <a:t>:</a:t>
            </a:r>
          </a:p>
          <a:p>
            <a:r>
              <a:rPr lang="en-US" sz="2000" b="1" dirty="0"/>
              <a:t>1  v.  uphold justice</a:t>
            </a:r>
          </a:p>
          <a:p>
            <a:r>
              <a:rPr lang="en-US" sz="1400" dirty="0" err="1"/>
              <a:t>dé</a:t>
            </a:r>
            <a:r>
              <a:rPr lang="en-US" sz="1400" dirty="0"/>
              <a:t> </a:t>
            </a:r>
            <a:r>
              <a:rPr lang="en-US" sz="1400" dirty="0" err="1"/>
              <a:t>dào</a:t>
            </a:r>
            <a:r>
              <a:rPr lang="en-US" sz="1400" dirty="0"/>
              <a:t> </a:t>
            </a:r>
            <a:r>
              <a:rPr lang="en-US" sz="1400" dirty="0" err="1"/>
              <a:t>duō</a:t>
            </a:r>
            <a:r>
              <a:rPr lang="en-US" sz="1400" dirty="0"/>
              <a:t> </a:t>
            </a:r>
            <a:r>
              <a:rPr lang="en-US" sz="1400" dirty="0" err="1"/>
              <a:t>zhù</a:t>
            </a:r>
            <a:endParaRPr lang="en-US" sz="1400" dirty="0"/>
          </a:p>
          <a:p>
            <a:r>
              <a:rPr lang="en-US" sz="1400" dirty="0" err="1"/>
              <a:t>得道多助</a:t>
            </a:r>
            <a:endParaRPr lang="en-US" sz="1400" dirty="0"/>
          </a:p>
          <a:p>
            <a:r>
              <a:rPr lang="en-US" sz="1400" dirty="0"/>
              <a:t>A just cause enjoys abundant support while an unjust cause finds little support.</a:t>
            </a:r>
            <a:endParaRPr lang="en-US" b="1" dirty="0"/>
          </a:p>
          <a:p>
            <a:r>
              <a:rPr lang="en-US" sz="2000" b="1" dirty="0"/>
              <a:t>2  v.  achieve enlightenment</a:t>
            </a:r>
          </a:p>
          <a:p>
            <a:r>
              <a:rPr lang="en-US" sz="1400" dirty="0" err="1"/>
              <a:t>yù</a:t>
            </a:r>
            <a:r>
              <a:rPr lang="en-US" sz="1400" dirty="0"/>
              <a:t> </a:t>
            </a:r>
            <a:r>
              <a:rPr lang="en-US" sz="1400" dirty="0" err="1"/>
              <a:t>fó</a:t>
            </a:r>
            <a:r>
              <a:rPr lang="en-US" sz="1400" dirty="0"/>
              <a:t> </a:t>
            </a:r>
            <a:r>
              <a:rPr lang="en-US" sz="1400" dirty="0" err="1"/>
              <a:t>fàng</a:t>
            </a:r>
            <a:r>
              <a:rPr lang="en-US" sz="1400" dirty="0"/>
              <a:t> </a:t>
            </a:r>
            <a:r>
              <a:rPr lang="en-US" sz="1400" dirty="0" err="1"/>
              <a:t>wú</a:t>
            </a:r>
            <a:r>
              <a:rPr lang="en-US" sz="1400" dirty="0"/>
              <a:t> </a:t>
            </a:r>
            <a:r>
              <a:rPr lang="en-US" sz="1400" dirty="0" err="1"/>
              <a:t>liàng</a:t>
            </a:r>
            <a:r>
              <a:rPr lang="en-US" sz="1400" dirty="0"/>
              <a:t> </a:t>
            </a:r>
            <a:r>
              <a:rPr lang="en-US" sz="1400" dirty="0" err="1"/>
              <a:t>guāng</a:t>
            </a:r>
            <a:r>
              <a:rPr lang="en-US" sz="1400" dirty="0"/>
              <a:t> </a:t>
            </a:r>
            <a:r>
              <a:rPr lang="en-US" sz="1400" dirty="0" err="1"/>
              <a:t>míng</a:t>
            </a:r>
            <a:r>
              <a:rPr lang="en-US" sz="1400" dirty="0"/>
              <a:t> </a:t>
            </a:r>
            <a:r>
              <a:rPr lang="en-US" sz="1400" dirty="0" err="1"/>
              <a:t>ér</a:t>
            </a:r>
            <a:r>
              <a:rPr lang="en-US" sz="1400" dirty="0"/>
              <a:t> </a:t>
            </a:r>
            <a:r>
              <a:rPr lang="en-US" sz="1400" dirty="0" err="1"/>
              <a:t>dé</a:t>
            </a:r>
            <a:r>
              <a:rPr lang="en-US" sz="1400" dirty="0"/>
              <a:t> </a:t>
            </a:r>
            <a:r>
              <a:rPr lang="en-US" sz="1400" dirty="0" err="1"/>
              <a:t>dào</a:t>
            </a:r>
            <a:endParaRPr lang="en-US" sz="1400" dirty="0"/>
          </a:p>
          <a:p>
            <a:r>
              <a:rPr lang="zh-CN" altLang="en-US" sz="1400" dirty="0"/>
              <a:t>遇佛放无量光明而得道</a:t>
            </a:r>
          </a:p>
          <a:p>
            <a:r>
              <a:rPr lang="en-US" sz="1400" dirty="0"/>
              <a:t>achieve enlightenment because of the encounter with Buddha unleashing unlimited light</a:t>
            </a:r>
          </a:p>
          <a:p>
            <a:endParaRPr lang="en-US" b="1" dirty="0"/>
          </a:p>
          <a:p>
            <a:r>
              <a:rPr lang="en-US" sz="1400" dirty="0">
                <a:hlinkClick r:id="rId2"/>
              </a:rPr>
              <a:t>https://www.hanbook.com/chinese-dictionary/words/de2-dao4-uphold-justice-achieve-enlightenment</a:t>
            </a:r>
            <a:endParaRPr lang="en-US" sz="1400" dirty="0"/>
          </a:p>
        </p:txBody>
      </p:sp>
      <p:pic>
        <p:nvPicPr>
          <p:cNvPr id="7" name="Picture 6">
            <a:extLst>
              <a:ext uri="{FF2B5EF4-FFF2-40B4-BE49-F238E27FC236}">
                <a16:creationId xmlns:a16="http://schemas.microsoft.com/office/drawing/2014/main" id="{A626597C-DF53-8A88-0F21-48CAAE6D16EE}"/>
              </a:ext>
            </a:extLst>
          </p:cNvPr>
          <p:cNvPicPr>
            <a:picLocks noChangeAspect="1"/>
          </p:cNvPicPr>
          <p:nvPr/>
        </p:nvPicPr>
        <p:blipFill>
          <a:blip r:embed="rId3"/>
          <a:stretch>
            <a:fillRect/>
          </a:stretch>
        </p:blipFill>
        <p:spPr>
          <a:xfrm>
            <a:off x="6548491" y="584983"/>
            <a:ext cx="5226174" cy="6133144"/>
          </a:xfrm>
          <a:prstGeom prst="rect">
            <a:avLst/>
          </a:prstGeom>
        </p:spPr>
      </p:pic>
      <p:sp>
        <p:nvSpPr>
          <p:cNvPr id="9" name="TextBox 8">
            <a:extLst>
              <a:ext uri="{FF2B5EF4-FFF2-40B4-BE49-F238E27FC236}">
                <a16:creationId xmlns:a16="http://schemas.microsoft.com/office/drawing/2014/main" id="{419A5B8B-CAE4-1A1C-0176-727FF504BE29}"/>
              </a:ext>
            </a:extLst>
          </p:cNvPr>
          <p:cNvSpPr txBox="1"/>
          <p:nvPr/>
        </p:nvSpPr>
        <p:spPr>
          <a:xfrm>
            <a:off x="162559" y="0"/>
            <a:ext cx="11893973"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51824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D68D1B-DD37-8D3A-0859-848BBD83A7A9}"/>
              </a:ext>
            </a:extLst>
          </p:cNvPr>
          <p:cNvSpPr txBox="1"/>
          <p:nvPr/>
        </p:nvSpPr>
        <p:spPr>
          <a:xfrm>
            <a:off x="389744" y="740401"/>
            <a:ext cx="5074171"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智</a:t>
            </a:r>
            <a:r>
              <a:rPr kumimoji="0" lang="zh-CN" alt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(ji) basic meaning: to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Cognition, awareness (Skt. </a:t>
            </a:r>
            <a:r>
              <a:rPr kumimoji="0" lang="en-US" sz="1600" b="0" i="1" u="sng" strike="noStrike" kern="1200" cap="none" spc="0" normalizeH="0" baseline="0" noProof="0" dirty="0" err="1">
                <a:ln>
                  <a:noFill/>
                </a:ln>
                <a:solidFill>
                  <a:srgbClr val="000000"/>
                </a:solidFill>
                <a:effectLst/>
                <a:uLnTx/>
                <a:uFillTx/>
                <a:latin typeface="Calibri" panose="020F0502020204030204" pitchFamily="34" charset="0"/>
                <a:ea typeface="+mn-ea"/>
                <a:cs typeface="+mn-cs"/>
                <a:hlinkClick r:id="rId2"/>
              </a:rPr>
              <a:t>jñāna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Tib. </a:t>
            </a:r>
            <a:r>
              <a:rPr kumimoji="0" lang="en-US"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shes</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 </a:t>
            </a:r>
            <a:r>
              <a:rPr kumimoji="0" lang="en-US"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shes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The function of the intellect. Intelligence. Although in pre-Buddhist literary Chinese the primary connotation of this term is 'wisdom,' (as distinguished from 'knowledge' </a:t>
            </a:r>
            <a:r>
              <a:rPr kumimoji="0" lang="zh-CN" alt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知</a:t>
            </a:r>
            <a:r>
              <a:rPr kumimoji="0" lang="en-US" altLang="zh-CN"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the translation of Abhidharma,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Yogācāra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and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Tathāgatagarbha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texts from Sanskrit into Chinese, it was commonly used to translate </a:t>
            </a:r>
            <a:r>
              <a:rPr kumimoji="0" lang="en-US"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jñāna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thus cognition, understanding, awareness. It is, nonetheless, also seen used to translate </a:t>
            </a:r>
            <a:r>
              <a:rPr kumimoji="0" lang="en-US" sz="1600" b="0" i="1" u="sng" strike="noStrike" kern="1200" cap="none" spc="0" normalizeH="0" baseline="0" noProof="0" dirty="0" err="1">
                <a:ln>
                  <a:noFill/>
                </a:ln>
                <a:solidFill>
                  <a:srgbClr val="000000"/>
                </a:solidFill>
                <a:effectLst/>
                <a:uLnTx/>
                <a:uFillTx/>
                <a:latin typeface="Calibri" panose="020F0502020204030204" pitchFamily="34" charset="0"/>
                <a:ea typeface="+mn-ea"/>
                <a:cs typeface="+mn-cs"/>
                <a:hlinkClick r:id="rId3"/>
              </a:rPr>
              <a:t>prajñā</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as in </a:t>
            </a:r>
            <a:r>
              <a:rPr kumimoji="0" lang="zh-CN" altLang="en-US" sz="1600" b="0" i="0" u="none" strike="noStrike" kern="1200" cap="none" spc="0" normalizeH="0" baseline="0" noProof="0" dirty="0">
                <a:ln>
                  <a:noFill/>
                </a:ln>
                <a:solidFill>
                  <a:prstClr val="black"/>
                </a:solidFill>
                <a:effectLst/>
                <a:uLnTx/>
                <a:uFillTx/>
                <a:latin typeface="Mincho"/>
                <a:ea typeface="等线" panose="02010600030101010101" pitchFamily="2" charset="-122"/>
                <a:cs typeface="+mn-cs"/>
                <a:hlinkClick r:id="rId4"/>
              </a:rPr>
              <a:t>智度</a:t>
            </a:r>
            <a:r>
              <a:rPr kumimoji="0" lang="en-US" altLang="zh-CN"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 well as alone. The tendency in later East Asian works (Chan,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Huayan</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and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Tiantai</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is to move more in the direction of the sense of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wisdom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Buddhist discourse commonly bifurcates cognition into two general types: (1) pure,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nondiscriminating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awareness (such as </a:t>
            </a:r>
            <a:r>
              <a:rPr kumimoji="0" lang="zh-CN" altLang="en-US" sz="1600" b="0" i="0" u="none" strike="noStrike" kern="1200" cap="none" spc="0" normalizeH="0" baseline="0" noProof="0" dirty="0">
                <a:ln>
                  <a:noFill/>
                </a:ln>
                <a:solidFill>
                  <a:srgbClr val="000000"/>
                </a:solidFill>
                <a:effectLst/>
                <a:uLnTx/>
                <a:uFillTx/>
                <a:latin typeface="Mincho"/>
                <a:ea typeface="等线" panose="02010600030101010101" pitchFamily="2" charset="-122"/>
                <a:cs typeface="+mn-cs"/>
                <a:hlinkClick r:id="rId5"/>
              </a:rPr>
              <a:t>正體智</a:t>
            </a:r>
            <a:r>
              <a:rPr kumimoji="0" lang="en-US" altLang="zh-CN"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and (2) the discriminating cognition necessary for mundane functionality, which can have either the negative connotation of deluded mundane discrimination or the accurate discrimination used by bodhisattvas to teach others. See </a:t>
            </a:r>
            <a:r>
              <a:rPr kumimoji="0" lang="zh-CN" altLang="en-US" sz="1600" b="0" i="0" u="none" strike="noStrike" kern="1200" cap="none" spc="0" normalizeH="0" baseline="0" noProof="0" dirty="0">
                <a:ln>
                  <a:noFill/>
                </a:ln>
                <a:solidFill>
                  <a:srgbClr val="000000"/>
                </a:solidFill>
                <a:effectLst/>
                <a:uLnTx/>
                <a:uFillTx/>
                <a:latin typeface="Mincho"/>
                <a:ea typeface="等线" panose="02010600030101010101" pitchFamily="2" charset="-122"/>
                <a:cs typeface="+mn-cs"/>
                <a:hlinkClick r:id="rId6"/>
              </a:rPr>
              <a:t>二智</a:t>
            </a:r>
            <a:r>
              <a:rPr kumimoji="0" lang="en-US" altLang="zh-CN"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Prajñā</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is transliterated as </a:t>
            </a:r>
            <a:r>
              <a:rPr kumimoji="0" lang="zh-CN" altLang="en-US" sz="1600" b="0" i="0" u="none" strike="noStrike" kern="1200" cap="none" spc="0" normalizeH="0" baseline="0" noProof="0" dirty="0">
                <a:ln>
                  <a:noFill/>
                </a:ln>
                <a:solidFill>
                  <a:srgbClr val="000000"/>
                </a:solidFill>
                <a:effectLst/>
                <a:uLnTx/>
                <a:uFillTx/>
                <a:latin typeface="Mincho"/>
                <a:ea typeface="等线" panose="02010600030101010101" pitchFamily="2" charset="-122"/>
                <a:cs typeface="+mn-cs"/>
                <a:hlinkClick r:id="rId7"/>
              </a:rPr>
              <a:t>若那</a:t>
            </a:r>
            <a:r>
              <a:rPr kumimoji="0" lang="zh-CN" alt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and </a:t>
            </a:r>
            <a:r>
              <a:rPr kumimoji="0" lang="en-US"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jñāna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is transliterated as </a:t>
            </a:r>
            <a:r>
              <a:rPr kumimoji="0" lang="zh-CN" altLang="en-US" sz="1600" b="0" i="0" u="none" strike="noStrike" kern="1200" cap="none" spc="0" normalizeH="0" baseline="0" noProof="0" dirty="0">
                <a:ln>
                  <a:noFill/>
                </a:ln>
                <a:solidFill>
                  <a:srgbClr val="000000"/>
                </a:solidFill>
                <a:effectLst/>
                <a:uLnTx/>
                <a:uFillTx/>
                <a:latin typeface="Mincho"/>
                <a:ea typeface="等线" panose="02010600030101010101" pitchFamily="2" charset="-122"/>
                <a:cs typeface="+mn-cs"/>
                <a:hlinkClick r:id="rId8"/>
              </a:rPr>
              <a:t>闍那</a:t>
            </a:r>
            <a:r>
              <a:rPr kumimoji="0" lang="en-US" altLang="zh-CN"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See also </a:t>
            </a:r>
            <a:r>
              <a:rPr kumimoji="0" lang="zh-CN" altLang="en-US" sz="1600" b="0" i="0" u="none" strike="noStrike" kern="1200" cap="none" spc="0" normalizeH="0" baseline="0" noProof="0" dirty="0">
                <a:ln>
                  <a:noFill/>
                </a:ln>
                <a:solidFill>
                  <a:srgbClr val="000000"/>
                </a:solidFill>
                <a:effectLst/>
                <a:uLnTx/>
                <a:uFillTx/>
                <a:latin typeface="Mincho"/>
                <a:ea typeface="等线" panose="02010600030101010101" pitchFamily="2" charset="-122"/>
                <a:cs typeface="+mn-cs"/>
                <a:hlinkClick r:id="rId9"/>
              </a:rPr>
              <a:t>一智</a:t>
            </a:r>
            <a:r>
              <a:rPr kumimoji="0" lang="zh-CN" alt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altLang="zh-CN"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Skt. </a:t>
            </a:r>
            <a:r>
              <a:rPr kumimoji="0" lang="en-US" sz="1600" b="0" i="1" u="sng" strike="noStrike" kern="1200" cap="none" spc="0" normalizeH="0" baseline="0" noProof="0" dirty="0" err="1">
                <a:ln>
                  <a:noFill/>
                </a:ln>
                <a:solidFill>
                  <a:srgbClr val="000000"/>
                </a:solidFill>
                <a:effectLst/>
                <a:uLnTx/>
                <a:uFillTx/>
                <a:latin typeface="Calibri" panose="020F0502020204030204" pitchFamily="34" charset="0"/>
                <a:ea typeface="+mn-ea"/>
                <a:cs typeface="+mn-cs"/>
                <a:hlinkClick r:id="rId10"/>
              </a:rPr>
              <a:t>dhī</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11"/>
              </a:rPr>
              <a:t>buddhi</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1" u="sng" strike="noStrike" kern="1200" cap="none" spc="0" normalizeH="0" baseline="0" noProof="0" dirty="0" err="1">
                <a:ln>
                  <a:noFill/>
                </a:ln>
                <a:solidFill>
                  <a:srgbClr val="000000"/>
                </a:solidFill>
                <a:effectLst/>
                <a:uLnTx/>
                <a:uFillTx/>
                <a:latin typeface="Calibri" panose="020F0502020204030204" pitchFamily="34" charset="0"/>
                <a:ea typeface="+mn-ea"/>
                <a:cs typeface="+mn-cs"/>
                <a:hlinkClick r:id="rId12"/>
              </a:rPr>
              <a:t>abhijñā</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1" u="sng" strike="noStrike" kern="1200" cap="none" spc="0" normalizeH="0" baseline="0" noProof="0" dirty="0" err="1">
                <a:ln>
                  <a:noFill/>
                </a:ln>
                <a:solidFill>
                  <a:srgbClr val="000000"/>
                </a:solidFill>
                <a:effectLst/>
                <a:uLnTx/>
                <a:uFillTx/>
                <a:latin typeface="Calibri" panose="020F0502020204030204" pitchFamily="34" charset="0"/>
                <a:ea typeface="+mn-ea"/>
                <a:cs typeface="+mn-cs"/>
                <a:hlinkClick r:id="rId13"/>
              </a:rPr>
              <a:t>mati</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
        <p:nvSpPr>
          <p:cNvPr id="8" name="TextBox 7">
            <a:extLst>
              <a:ext uri="{FF2B5EF4-FFF2-40B4-BE49-F238E27FC236}">
                <a16:creationId xmlns:a16="http://schemas.microsoft.com/office/drawing/2014/main" id="{5B48C2A0-1467-65C6-83C7-F0C940D886DA}"/>
              </a:ext>
            </a:extLst>
          </p:cNvPr>
          <p:cNvSpPr txBox="1"/>
          <p:nvPr/>
        </p:nvSpPr>
        <p:spPr>
          <a:xfrm>
            <a:off x="6095999" y="749508"/>
            <a:ext cx="5574453" cy="44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知</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(ji) basic meaning: to know</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To understand; to cognize, to be aware of. The Sanskrit root is vid, hence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vidyā</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knowledge; the Vedas, etc. Generally speaking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知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is used to translate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vijñā</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(to know), and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智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renders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vijñāna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prajñā</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wisdom arising from perception or knowing. But this distinction is not always uniform, especially in the rendering of Abhidharma and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Yogâcāra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texts (Skt.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prajānāti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jñāna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Tib.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mkhyen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rab</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 [Charles Muller; source(s): Nakamura,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Soothill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Hirakawa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YBh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Knowledge, awareness, consciousness. [Charles Muller]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Wisdom. [Charles Muller]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[What has been] perceived. (Skt.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vijñāta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Tib. bye brag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phyed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 [Charles Muller; source(s): Stephen Hodge]</a:t>
            </a:r>
          </a:p>
        </p:txBody>
      </p:sp>
      <p:sp>
        <p:nvSpPr>
          <p:cNvPr id="9" name="TextBox 8">
            <a:extLst>
              <a:ext uri="{FF2B5EF4-FFF2-40B4-BE49-F238E27FC236}">
                <a16:creationId xmlns:a16="http://schemas.microsoft.com/office/drawing/2014/main" id="{711A0212-8226-1F94-CF61-1FDE5CC4BB0F}"/>
              </a:ext>
            </a:extLst>
          </p:cNvPr>
          <p:cNvSpPr txBox="1"/>
          <p:nvPr/>
        </p:nvSpPr>
        <p:spPr>
          <a:xfrm>
            <a:off x="6184053" y="5310293"/>
            <a:ext cx="530352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Digital Dictionary of Buddhism entries: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智</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http://www.buddhism-dict.net/cgi-bin/xpr-ddb.pl?q=</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hlinkClick r:id="rId14"/>
              </a:rPr>
              <a:t>智</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知</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http://www.buddhism-dict.net/cgi-bin/xpr-ddb.pl?q=</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hlinkClick r:id="rId15"/>
              </a:rPr>
              <a:t>知</a:t>
            </a:r>
            <a:endPar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E4BABB1-399D-5D0C-EC8B-E3D824A6268F}"/>
              </a:ext>
            </a:extLst>
          </p:cNvPr>
          <p:cNvSpPr/>
          <p:nvPr/>
        </p:nvSpPr>
        <p:spPr>
          <a:xfrm>
            <a:off x="6095999" y="5262880"/>
            <a:ext cx="5181601" cy="13072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F9BE44D-AE0B-607D-7432-07AA3966B4BF}"/>
              </a:ext>
            </a:extLst>
          </p:cNvPr>
          <p:cNvSpPr/>
          <p:nvPr/>
        </p:nvSpPr>
        <p:spPr>
          <a:xfrm>
            <a:off x="389744" y="740401"/>
            <a:ext cx="5074171" cy="595488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5540282-C045-CD95-1629-DBAE661CC0F7}"/>
              </a:ext>
            </a:extLst>
          </p:cNvPr>
          <p:cNvSpPr/>
          <p:nvPr/>
        </p:nvSpPr>
        <p:spPr>
          <a:xfrm>
            <a:off x="6007948" y="740401"/>
            <a:ext cx="5662504" cy="4397324"/>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9E4B848-5892-C82F-7839-66FE368F993E}"/>
              </a:ext>
            </a:extLst>
          </p:cNvPr>
          <p:cNvSpPr txBox="1"/>
          <p:nvPr/>
        </p:nvSpPr>
        <p:spPr>
          <a:xfrm>
            <a:off x="216747" y="0"/>
            <a:ext cx="11975253"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170530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62974-BE54-F73C-E34F-8F3858AFCE28}"/>
              </a:ext>
            </a:extLst>
          </p:cNvPr>
          <p:cNvSpPr txBox="1"/>
          <p:nvPr/>
        </p:nvSpPr>
        <p:spPr>
          <a:xfrm>
            <a:off x="353517" y="667062"/>
            <a:ext cx="9925987" cy="6412140"/>
          </a:xfrm>
          <a:prstGeom prst="rect">
            <a:avLst/>
          </a:prstGeom>
          <a:noFill/>
        </p:spPr>
        <p:txBody>
          <a:bodyPr wrap="square" rtlCol="0">
            <a:spAutoFit/>
          </a:bodyPr>
          <a:lstStyle/>
          <a:p>
            <a:r>
              <a:rPr lang="en-US" sz="2800" b="1" dirty="0"/>
              <a:t>A tale of two transliterations:</a:t>
            </a:r>
          </a:p>
          <a:p>
            <a:endParaRPr lang="en-US" dirty="0"/>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無   眼   界  乃   至   無   意   識   界</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HG:    </a:t>
            </a:r>
            <a:r>
              <a:rPr kumimoji="0" lang="ko-KR" altLang="en-US" sz="2400" b="1" i="0" u="none" strike="noStrike" kern="1200" cap="none" spc="0" normalizeH="0" baseline="0" noProof="0" dirty="0">
                <a:ln>
                  <a:noFill/>
                </a:ln>
                <a:solidFill>
                  <a:prstClr val="black"/>
                </a:solidFill>
                <a:effectLst/>
                <a:uLnTx/>
                <a:uFillTx/>
                <a:latin typeface="+mj-ea"/>
                <a:ea typeface="+mj-ea"/>
                <a:cs typeface="Times New Roman" panose="02020603050405020304" pitchFamily="18" charset="0"/>
              </a:rPr>
              <a:t>무      안     계     내      지       무      의     삭      계</a:t>
            </a:r>
            <a:endParaRPr kumimoji="0" lang="en-US" sz="2400" b="1" i="0" u="none" strike="noStrike" kern="1200" cap="none" spc="0" normalizeH="0" baseline="0" noProof="0" dirty="0">
              <a:ln>
                <a:noFill/>
              </a:ln>
              <a:solidFill>
                <a:prstClr val="black"/>
              </a:solidFill>
              <a:effectLst/>
              <a:uLnTx/>
              <a:uFillTx/>
              <a:latin typeface="+mj-ea"/>
              <a:ea typeface="+mj-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RR:    mu       an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gye</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nae         ji           mu         </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u</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gye</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IR:     mu-      an-        </a:t>
            </a:r>
            <a:r>
              <a:rPr lang="en-US" sz="24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gye</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nae-        ji           mu-        </a:t>
            </a:r>
            <a:r>
              <a:rPr lang="en-US" sz="24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ui</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24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shik</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kye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English: no realm of eyes and so forth until no realm of mind consciousness</a:t>
            </a:r>
            <a:endPar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100"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無   無   明   亦   無   無   明   盡</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HG     </a:t>
            </a:r>
            <a:r>
              <a:rPr lang="ko-KR" altLang="en-US" sz="2400" b="1" dirty="0">
                <a:solidFill>
                  <a:prstClr val="black"/>
                </a:solidFill>
                <a:latin typeface="+mj-ea"/>
                <a:ea typeface="+mj-ea"/>
                <a:cs typeface="Times New Roman" panose="02020603050405020304" pitchFamily="18" charset="0"/>
              </a:rPr>
              <a:t>무      무      명      역      </a:t>
            </a:r>
            <a:r>
              <a:rPr kumimoji="0" lang="ko-KR" altLang="en-US" sz="2400" b="1" i="0" u="none" strike="noStrike" kern="1200" cap="none" spc="0" normalizeH="0" baseline="0" noProof="0" dirty="0">
                <a:ln>
                  <a:noFill/>
                </a:ln>
                <a:solidFill>
                  <a:prstClr val="black"/>
                </a:solidFill>
                <a:effectLst/>
                <a:uLnTx/>
                <a:uFillTx/>
                <a:latin typeface="+mj-ea"/>
                <a:ea typeface="+mj-ea"/>
                <a:cs typeface="Times New Roman" panose="02020603050405020304" pitchFamily="18" charset="0"/>
              </a:rPr>
              <a:t>무      무      명     진</a:t>
            </a:r>
            <a:endParaRPr lang="en-US" sz="2400" b="1" dirty="0">
              <a:solidFill>
                <a:prstClr val="black"/>
              </a:solidFill>
              <a:latin typeface="+mj-ea"/>
              <a:ea typeface="+mj-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RR: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myeong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yoek</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mu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myeong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jin</a:t>
            </a:r>
            <a:endPar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IR:      </a:t>
            </a:r>
            <a:r>
              <a:rPr lang="pl-PL"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mu-</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pl-PL"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mu-</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pl-PL"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myong </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pl-PL"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yong </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pl-PL"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mu-</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pl-PL"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mu-</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pl-PL"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myong-</a:t>
            </a: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pl-PL"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jin</a:t>
            </a:r>
            <a:endPar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English: 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o ignorance and also no extinction of it</a:t>
            </a:r>
            <a:endPar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6858E17B-ECCD-7A00-FDDD-1C56D6745573}"/>
              </a:ext>
            </a:extLst>
          </p:cNvPr>
          <p:cNvSpPr txBox="1"/>
          <p:nvPr/>
        </p:nvSpPr>
        <p:spPr>
          <a:xfrm>
            <a:off x="8761750" y="5254052"/>
            <a:ext cx="3110460" cy="1015663"/>
          </a:xfrm>
          <a:prstGeom prst="rect">
            <a:avLst/>
          </a:prstGeom>
          <a:noFill/>
        </p:spPr>
        <p:txBody>
          <a:bodyPr wrap="square" rtlCol="0">
            <a:spAutoFit/>
          </a:bodyPr>
          <a:lstStyle/>
          <a:p>
            <a:r>
              <a:rPr lang="en-US" sz="2000" b="1" dirty="0"/>
              <a:t>HG: Hangeul</a:t>
            </a:r>
          </a:p>
          <a:p>
            <a:r>
              <a:rPr lang="en-US" sz="2000" b="1" dirty="0"/>
              <a:t>RR: Revised Romanization</a:t>
            </a:r>
          </a:p>
          <a:p>
            <a:r>
              <a:rPr lang="en-US" sz="2000" b="1" dirty="0"/>
              <a:t>IR: Informal Romanization</a:t>
            </a:r>
          </a:p>
        </p:txBody>
      </p:sp>
      <p:sp>
        <p:nvSpPr>
          <p:cNvPr id="4" name="Rectangle 3">
            <a:extLst>
              <a:ext uri="{FF2B5EF4-FFF2-40B4-BE49-F238E27FC236}">
                <a16:creationId xmlns:a16="http://schemas.microsoft.com/office/drawing/2014/main" id="{3F11D49C-3B2F-2085-AD00-4718660E794B}"/>
              </a:ext>
            </a:extLst>
          </p:cNvPr>
          <p:cNvSpPr/>
          <p:nvPr/>
        </p:nvSpPr>
        <p:spPr>
          <a:xfrm>
            <a:off x="8761750" y="5186597"/>
            <a:ext cx="3035509" cy="119921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4374822B-9E50-D2DB-7DC9-D7F0CDC0B838}"/>
              </a:ext>
            </a:extLst>
          </p:cNvPr>
          <p:cNvSpPr txBox="1"/>
          <p:nvPr/>
        </p:nvSpPr>
        <p:spPr>
          <a:xfrm>
            <a:off x="128693" y="121920"/>
            <a:ext cx="11860107" cy="54514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209603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449374-0C2C-A4C0-CCFA-87B081E61F19}"/>
              </a:ext>
            </a:extLst>
          </p:cNvPr>
          <p:cNvSpPr txBox="1"/>
          <p:nvPr/>
        </p:nvSpPr>
        <p:spPr>
          <a:xfrm>
            <a:off x="492344" y="664398"/>
            <a:ext cx="11516776" cy="484126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乃   至   無   老   死   亦   無   老   死   盡</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15</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HG:   </a:t>
            </a:r>
            <a:r>
              <a:rPr kumimoji="0" lang="ko-KR" altLang="en-US" sz="2400" b="1" i="0" u="none" strike="noStrike" kern="1200" cap="none" spc="0" normalizeH="0" baseline="0" noProof="0" dirty="0">
                <a:ln>
                  <a:noFill/>
                </a:ln>
                <a:solidFill>
                  <a:prstClr val="black"/>
                </a:solidFill>
                <a:effectLst/>
                <a:uLnTx/>
                <a:uFillTx/>
                <a:latin typeface="+mj-ea"/>
                <a:ea typeface="+mj-ea"/>
                <a:cs typeface="Times New Roman" panose="02020603050405020304" pitchFamily="18" charset="0"/>
              </a:rPr>
              <a:t>내      지      무      누      사      역      무      누      사      진 </a:t>
            </a:r>
            <a:endParaRPr kumimoji="0" lang="en-US" sz="2400" b="1" i="0" u="none" strike="noStrike" kern="1200" cap="none" spc="0" normalizeH="0" baseline="0" noProof="0" dirty="0">
              <a:ln>
                <a:noFill/>
              </a:ln>
              <a:solidFill>
                <a:prstClr val="black"/>
              </a:solidFill>
              <a:effectLst/>
              <a:uLnTx/>
              <a:uFillTx/>
              <a:latin typeface="+mj-ea"/>
              <a:ea typeface="+mj-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RR:   nae         ji          mu        no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yeok</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mu         no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p>
          <a:p>
            <a:pPr>
              <a:lnSpc>
                <a:spcPct val="107000"/>
              </a:lnSpc>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IR: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nae-</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no-</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yong-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no-</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and so forth until no old age and death and also no extinction of them</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無</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苦</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集</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滅  </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道</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無  </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智</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亦  </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無  </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得  </a:t>
            </a: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zh-CN" alt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以</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HG:    </a:t>
            </a:r>
            <a:r>
              <a:rPr kumimoji="0" lang="ko-KR"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무          구         집          멸         구         무         지         역          무          극        이</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RR:   mu          go         jib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myeol</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do        mu         ji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yeok</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mu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deuk</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i</a:t>
            </a:r>
            <a:endParaRPr lang="en-US" sz="2400" dirty="0">
              <a:solidFill>
                <a:prstClr val="black"/>
              </a:solidFill>
              <a:latin typeface="Calibri" panose="020F0502020204030204"/>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IR: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go-</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myol-</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to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yong-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dug-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pl-PL"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suffering, origination, stopping, path, cognition, also no attainment with</a:t>
            </a:r>
          </a:p>
        </p:txBody>
      </p:sp>
      <p:sp>
        <p:nvSpPr>
          <p:cNvPr id="5" name="TextBox 4">
            <a:extLst>
              <a:ext uri="{FF2B5EF4-FFF2-40B4-BE49-F238E27FC236}">
                <a16:creationId xmlns:a16="http://schemas.microsoft.com/office/drawing/2014/main" id="{C2689FE2-114F-5591-DC7C-55B0A6FA9604}"/>
              </a:ext>
            </a:extLst>
          </p:cNvPr>
          <p:cNvSpPr txBox="1"/>
          <p:nvPr/>
        </p:nvSpPr>
        <p:spPr>
          <a:xfrm>
            <a:off x="128693" y="54187"/>
            <a:ext cx="1213781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
        <p:nvSpPr>
          <p:cNvPr id="6" name="TextBox 5">
            <a:extLst>
              <a:ext uri="{FF2B5EF4-FFF2-40B4-BE49-F238E27FC236}">
                <a16:creationId xmlns:a16="http://schemas.microsoft.com/office/drawing/2014/main" id="{AA18E379-0048-30E8-5036-9BBB415E138D}"/>
              </a:ext>
            </a:extLst>
          </p:cNvPr>
          <p:cNvSpPr txBox="1"/>
          <p:nvPr/>
        </p:nvSpPr>
        <p:spPr>
          <a:xfrm>
            <a:off x="424610" y="5729180"/>
            <a:ext cx="10995229" cy="923330"/>
          </a:xfrm>
          <a:prstGeom prst="rect">
            <a:avLst/>
          </a:prstGeom>
          <a:noFill/>
        </p:spPr>
        <p:txBody>
          <a:bodyPr wrap="square" rtlCol="0">
            <a:spAutoFit/>
          </a:bodyPr>
          <a:lstStyle/>
          <a:p>
            <a:r>
              <a:rPr lang="en-US" dirty="0"/>
              <a:t>The "Revised Romanization" (RR) is now the standard, and has been since 2000. The previous standard had been the "McCune–Reischauer romanization", which made heavy use of apostrophes and diacritical marks. For example: using RR </a:t>
            </a:r>
            <a:r>
              <a:rPr lang="ko-KR" altLang="en-US" b="1" dirty="0"/>
              <a:t>연구</a:t>
            </a:r>
            <a:r>
              <a:rPr lang="ko-KR" altLang="en-US" dirty="0"/>
              <a:t> </a:t>
            </a:r>
            <a:r>
              <a:rPr lang="en-US" altLang="ko-KR" dirty="0"/>
              <a:t>is transliterated as </a:t>
            </a:r>
            <a:r>
              <a:rPr lang="en-US" altLang="ko-KR" b="1" dirty="0" err="1"/>
              <a:t>yeon</a:t>
            </a:r>
            <a:r>
              <a:rPr lang="en-US" altLang="ko-KR" b="1" dirty="0"/>
              <a:t> </a:t>
            </a:r>
            <a:r>
              <a:rPr lang="en-US" altLang="ko-KR" b="1" dirty="0" err="1"/>
              <a:t>gu</a:t>
            </a:r>
            <a:r>
              <a:rPr lang="en-US" altLang="ko-KR" dirty="0"/>
              <a:t>, whereas in the older system it was </a:t>
            </a:r>
            <a:r>
              <a:rPr lang="en-US" altLang="ko-KR" b="1" dirty="0" err="1"/>
              <a:t>yŏn'gu</a:t>
            </a:r>
            <a:r>
              <a:rPr lang="en-US" altLang="ko-KR" dirty="0"/>
              <a:t>.</a:t>
            </a:r>
            <a:endParaRPr lang="en-US" dirty="0"/>
          </a:p>
        </p:txBody>
      </p:sp>
      <p:sp>
        <p:nvSpPr>
          <p:cNvPr id="7" name="Rectangle 6">
            <a:extLst>
              <a:ext uri="{FF2B5EF4-FFF2-40B4-BE49-F238E27FC236}">
                <a16:creationId xmlns:a16="http://schemas.microsoft.com/office/drawing/2014/main" id="{67853358-FB0B-47A7-DC8E-B6AB90797AF4}"/>
              </a:ext>
            </a:extLst>
          </p:cNvPr>
          <p:cNvSpPr/>
          <p:nvPr/>
        </p:nvSpPr>
        <p:spPr>
          <a:xfrm>
            <a:off x="424610" y="5729180"/>
            <a:ext cx="11056190" cy="98319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C1E3A0-BCDD-0C6C-FC19-4D065E34A8F5}"/>
              </a:ext>
            </a:extLst>
          </p:cNvPr>
          <p:cNvSpPr txBox="1"/>
          <p:nvPr/>
        </p:nvSpPr>
        <p:spPr>
          <a:xfrm>
            <a:off x="2540000" y="209974"/>
            <a:ext cx="3474720" cy="646331"/>
          </a:xfrm>
          <a:prstGeom prst="rect">
            <a:avLst/>
          </a:prstGeom>
          <a:noFill/>
        </p:spPr>
        <p:txBody>
          <a:bodyPr wrap="square" rtlCol="0">
            <a:spAutoFit/>
          </a:bodyPr>
          <a:lstStyle/>
          <a:p>
            <a:r>
              <a:rPr lang="en-US" dirty="0"/>
              <a:t>(transliterations, continued ….)</a:t>
            </a:r>
          </a:p>
          <a:p>
            <a:endParaRPr lang="en-US" dirty="0"/>
          </a:p>
        </p:txBody>
      </p:sp>
      <p:sp>
        <p:nvSpPr>
          <p:cNvPr id="9" name="Rectangle 8">
            <a:extLst>
              <a:ext uri="{FF2B5EF4-FFF2-40B4-BE49-F238E27FC236}">
                <a16:creationId xmlns:a16="http://schemas.microsoft.com/office/drawing/2014/main" id="{CFF35263-701E-22CD-7FC5-34C9186D31C1}"/>
              </a:ext>
            </a:extLst>
          </p:cNvPr>
          <p:cNvSpPr/>
          <p:nvPr/>
        </p:nvSpPr>
        <p:spPr>
          <a:xfrm>
            <a:off x="2540000" y="209974"/>
            <a:ext cx="3054773" cy="394561"/>
          </a:xfrm>
          <a:prstGeom prst="rect">
            <a:avLst/>
          </a:prstGeom>
          <a:noFill/>
          <a:ln w="28575">
            <a:solidFill>
              <a:schemeClr val="accent1"/>
            </a:solidFill>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91333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EE883-FA76-5FD0-A0A9-733659CCB665}"/>
              </a:ext>
            </a:extLst>
          </p:cNvPr>
          <p:cNvPicPr>
            <a:picLocks noChangeAspect="1"/>
          </p:cNvPicPr>
          <p:nvPr/>
        </p:nvPicPr>
        <p:blipFill>
          <a:blip r:embed="rId2"/>
          <a:stretch>
            <a:fillRect/>
          </a:stretch>
        </p:blipFill>
        <p:spPr>
          <a:xfrm>
            <a:off x="442700" y="855814"/>
            <a:ext cx="10821353" cy="5766811"/>
          </a:xfrm>
          <a:prstGeom prst="rect">
            <a:avLst/>
          </a:prstGeom>
        </p:spPr>
      </p:pic>
      <p:sp>
        <p:nvSpPr>
          <p:cNvPr id="4" name="Arrow: Left 3">
            <a:extLst>
              <a:ext uri="{FF2B5EF4-FFF2-40B4-BE49-F238E27FC236}">
                <a16:creationId xmlns:a16="http://schemas.microsoft.com/office/drawing/2014/main" id="{E29A3334-D589-8F8C-7344-24E1599A75D1}"/>
              </a:ext>
            </a:extLst>
          </p:cNvPr>
          <p:cNvSpPr/>
          <p:nvPr/>
        </p:nvSpPr>
        <p:spPr>
          <a:xfrm>
            <a:off x="10058399" y="1781386"/>
            <a:ext cx="738294" cy="230293"/>
          </a:xfrm>
          <a:prstGeom prst="lef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4BDF6179-18F0-01AB-24C3-C427D5329C54}"/>
              </a:ext>
            </a:extLst>
          </p:cNvPr>
          <p:cNvSpPr/>
          <p:nvPr/>
        </p:nvSpPr>
        <p:spPr>
          <a:xfrm>
            <a:off x="3288453" y="5306906"/>
            <a:ext cx="738294" cy="230293"/>
          </a:xfrm>
          <a:prstGeom prst="lef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6BFC69-F4FF-1AC7-7175-F75EE1E6D31E}"/>
              </a:ext>
            </a:extLst>
          </p:cNvPr>
          <p:cNvSpPr txBox="1"/>
          <p:nvPr/>
        </p:nvSpPr>
        <p:spPr>
          <a:xfrm>
            <a:off x="5926667" y="4267890"/>
            <a:ext cx="5533813" cy="2308324"/>
          </a:xfrm>
          <a:prstGeom prst="rect">
            <a:avLst/>
          </a:prstGeom>
          <a:noFill/>
        </p:spPr>
        <p:txBody>
          <a:bodyPr wrap="square" rtlCol="0">
            <a:spAutoFit/>
          </a:bodyPr>
          <a:lstStyle/>
          <a:p>
            <a:r>
              <a:rPr lang="en-US" dirty="0"/>
              <a:t>This is a screen capture from the Wiktionary entry for </a:t>
            </a:r>
            <a:r>
              <a:rPr lang="ko-KR" altLang="en-US" dirty="0"/>
              <a:t>식</a:t>
            </a:r>
            <a:r>
              <a:rPr lang="en-US" altLang="ko-KR" dirty="0"/>
              <a:t> (</a:t>
            </a:r>
            <a:r>
              <a:rPr lang="en-US" altLang="ko-KR" dirty="0">
                <a:hlinkClick r:id="rId3"/>
              </a:rPr>
              <a:t>https://en.wiktionary.org/wiki/</a:t>
            </a:r>
            <a:r>
              <a:rPr lang="ko-KR" altLang="en-US" dirty="0">
                <a:hlinkClick r:id="rId3"/>
              </a:rPr>
              <a:t>식 </a:t>
            </a:r>
            <a:r>
              <a:rPr lang="en-US" altLang="ko-KR" dirty="0"/>
              <a:t>). Note that when an initial "s" sound is followed by the vowel "</a:t>
            </a:r>
            <a:r>
              <a:rPr lang="en-US" altLang="ko-KR" dirty="0" err="1"/>
              <a:t>i</a:t>
            </a:r>
            <a:r>
              <a:rPr lang="en-US" altLang="ko-KR" dirty="0"/>
              <a:t>" it is pronounced more like "</a:t>
            </a:r>
            <a:r>
              <a:rPr lang="en-US" altLang="ko-KR" dirty="0" err="1"/>
              <a:t>sh</a:t>
            </a:r>
            <a:r>
              <a:rPr lang="en-US" altLang="ko-KR" dirty="0"/>
              <a:t>" than "s". But the RR transliteration always uses "s" anyway. Also note that the final consonant is in this word is not "released", which is one of the things that makes learning how to pronounce Korean "interesting".</a:t>
            </a:r>
            <a:endParaRPr lang="en-US" dirty="0"/>
          </a:p>
        </p:txBody>
      </p:sp>
      <p:sp>
        <p:nvSpPr>
          <p:cNvPr id="7" name="Rectangle 6">
            <a:extLst>
              <a:ext uri="{FF2B5EF4-FFF2-40B4-BE49-F238E27FC236}">
                <a16:creationId xmlns:a16="http://schemas.microsoft.com/office/drawing/2014/main" id="{64E3FC68-72AF-A126-0731-790873757419}"/>
              </a:ext>
            </a:extLst>
          </p:cNvPr>
          <p:cNvSpPr/>
          <p:nvPr/>
        </p:nvSpPr>
        <p:spPr>
          <a:xfrm>
            <a:off x="5853376" y="4213013"/>
            <a:ext cx="5607104" cy="240961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3DBA64-4778-E071-B8C9-EA965C9718CA}"/>
              </a:ext>
            </a:extLst>
          </p:cNvPr>
          <p:cNvSpPr txBox="1"/>
          <p:nvPr/>
        </p:nvSpPr>
        <p:spPr>
          <a:xfrm>
            <a:off x="176107" y="67733"/>
            <a:ext cx="1190752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
        <p:nvSpPr>
          <p:cNvPr id="10" name="TextBox 9">
            <a:extLst>
              <a:ext uri="{FF2B5EF4-FFF2-40B4-BE49-F238E27FC236}">
                <a16:creationId xmlns:a16="http://schemas.microsoft.com/office/drawing/2014/main" id="{40BB2F11-61AC-D0BD-3C63-3E387AC99773}"/>
              </a:ext>
            </a:extLst>
          </p:cNvPr>
          <p:cNvSpPr txBox="1"/>
          <p:nvPr/>
        </p:nvSpPr>
        <p:spPr>
          <a:xfrm>
            <a:off x="2262293" y="352213"/>
            <a:ext cx="4131734" cy="369332"/>
          </a:xfrm>
          <a:prstGeom prst="rect">
            <a:avLst/>
          </a:prstGeom>
          <a:noFill/>
        </p:spPr>
        <p:txBody>
          <a:bodyPr wrap="square" rtlCol="0">
            <a:spAutoFit/>
          </a:bodyPr>
          <a:lstStyle/>
          <a:p>
            <a:r>
              <a:rPr lang="en-US" dirty="0"/>
              <a:t>(transliterations, continued ….)</a:t>
            </a:r>
          </a:p>
        </p:txBody>
      </p:sp>
      <p:sp>
        <p:nvSpPr>
          <p:cNvPr id="11" name="Rectangle 10">
            <a:extLst>
              <a:ext uri="{FF2B5EF4-FFF2-40B4-BE49-F238E27FC236}">
                <a16:creationId xmlns:a16="http://schemas.microsoft.com/office/drawing/2014/main" id="{4F27E271-F5A2-DE32-6AFC-551EA76D0BE3}"/>
              </a:ext>
            </a:extLst>
          </p:cNvPr>
          <p:cNvSpPr/>
          <p:nvPr/>
        </p:nvSpPr>
        <p:spPr>
          <a:xfrm>
            <a:off x="2262293" y="352214"/>
            <a:ext cx="3041227" cy="369332"/>
          </a:xfrm>
          <a:prstGeom prst="rect">
            <a:avLst/>
          </a:prstGeom>
          <a:noFill/>
          <a:ln w="28575">
            <a:solidFill>
              <a:srgbClr val="7030A0"/>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85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5B7BD5-F588-6347-764F-8909C00C2A68}"/>
              </a:ext>
            </a:extLst>
          </p:cNvPr>
          <p:cNvSpPr txBox="1"/>
          <p:nvPr/>
        </p:nvSpPr>
        <p:spPr>
          <a:xfrm>
            <a:off x="230294" y="592667"/>
            <a:ext cx="12415520" cy="6265333"/>
          </a:xfrm>
          <a:prstGeom prst="rect">
            <a:avLst/>
          </a:prstGeom>
          <a:noFill/>
        </p:spPr>
        <p:txBody>
          <a:bodyPr wrap="square" numCol="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广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gwang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광</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vast, wide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林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rim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手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丶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ancient punctuation mark, alt. form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厂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cliff; alternative form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木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mog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목</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tree; wood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言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eon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words, speech, say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可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can; be able to; emphasis; permit; v. can-be...-ed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亠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두</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lid, cap, cover; head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二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2,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two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口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mouth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一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il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1,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丁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정</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fourth of the heavenly forms; fourth; robust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亅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gweol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궐</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舟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boat, 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殳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tool; weapon; 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丿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byeol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left falling stroke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撇</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冂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gyeong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경</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wide; upside-down box; suburbs; city outskirts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빙</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ice; variant form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Radical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几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gwe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궤</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stool, chair; bench, small 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又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again; once more; also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艹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grass;  radical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右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right; west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氵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water; river; liquid;  radical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皮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skin, hide, surface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冰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빙</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ice;  radical forms: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冫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빙</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ice;  radical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水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water;  radical form: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永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영</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perpetual, eternal, forever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摩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Kr: ma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rub, grind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訶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ha/ga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blame, scold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般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ban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반 </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 carry; all; sort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若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as if, like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波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파</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wave, breaker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羅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net; gauze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蜜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mil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honey, sweet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多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다</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many, much, far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心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shim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heart/mind; radical form: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39.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經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gyeong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경</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sutra; weave; pass, passing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40.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罒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mang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망</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net; web; internet;   radical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41.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糹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sil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실</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silk;  radical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42.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隹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small bird, short-tailed bird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幺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tiny; small; minute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亻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person;   left radical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45.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主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owner; master, lord; host;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王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wang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왕</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king; monarch; jade (alternate form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玉</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47.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宀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myeon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roof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必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pil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surely; most certainly; always; must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虫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chung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충</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insect, bug; snake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冖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myeok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멱</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cover; lid; crown</a:t>
            </a:r>
            <a:endParaRPr lang="en-US" sz="1600" dirty="0"/>
          </a:p>
        </p:txBody>
      </p:sp>
      <p:sp>
        <p:nvSpPr>
          <p:cNvPr id="7" name="TextBox 6">
            <a:extLst>
              <a:ext uri="{FF2B5EF4-FFF2-40B4-BE49-F238E27FC236}">
                <a16:creationId xmlns:a16="http://schemas.microsoft.com/office/drawing/2014/main" id="{9B0C4C89-EF4D-ACC3-D09E-E37A0BCA080A}"/>
              </a:ext>
            </a:extLst>
          </p:cNvPr>
          <p:cNvSpPr txBox="1"/>
          <p:nvPr/>
        </p:nvSpPr>
        <p:spPr>
          <a:xfrm>
            <a:off x="162560" y="0"/>
            <a:ext cx="1172464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8</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85770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7335E-C392-69B8-D266-CB1136D92B42}"/>
              </a:ext>
            </a:extLst>
          </p:cNvPr>
          <p:cNvSpPr txBox="1"/>
          <p:nvPr/>
        </p:nvSpPr>
        <p:spPr>
          <a:xfrm>
            <a:off x="1407141" y="1158296"/>
            <a:ext cx="8905461"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新細明體" panose="02020500000000000000" pitchFamily="18" charset="-120"/>
                <a:cs typeface="+mn-cs"/>
              </a:rPr>
              <a:t>摩 訶 般 若 波 羅 蜜 多 心 經</a:t>
            </a:r>
            <a:r>
              <a:rPr kumimoji="0" lang="zh-TW" altLang="en-US" sz="1800" b="1" i="0" u="none" strike="noStrike" kern="1200" cap="none" spc="0" normalizeH="0" baseline="0" noProof="0" dirty="0">
                <a:ln>
                  <a:noFill/>
                </a:ln>
                <a:solidFill>
                  <a:srgbClr val="C0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Title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新細明體" panose="02020500000000000000" pitchFamily="18" charset="-120"/>
                <a:cs typeface="+mn-cs"/>
              </a:rPr>
              <a:t>觀 自 在 </a:t>
            </a:r>
            <a:r>
              <a:rPr kumimoji="0" lang="zh-TW" altLang="en-US" sz="1800" b="1" i="0" u="none" strike="noStrike" kern="1200" cap="none" spc="0" normalizeH="0" baseline="0" noProof="0" dirty="0">
                <a:ln>
                  <a:noFill/>
                </a:ln>
                <a:solidFill>
                  <a:srgbClr val="FF0000"/>
                </a:solidFill>
                <a:effectLst/>
                <a:highlight>
                  <a:srgbClr val="FFFF00"/>
                </a:highlight>
                <a:uLnTx/>
                <a:uFillTx/>
                <a:latin typeface="Calibri" panose="020F0502020204030204"/>
                <a:ea typeface="新細明體" panose="02020500000000000000" pitchFamily="18" charset="-120"/>
                <a:cs typeface="+mn-cs"/>
              </a:rPr>
              <a:t>菩 薩 行 深 般 若</a:t>
            </a:r>
            <a:r>
              <a:rPr kumimoji="0" lang="zh-TW" altLang="en-US" sz="1800" b="1"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	 		</a:t>
            </a:r>
            <a:r>
              <a:rPr kumimoji="0" lang="zh-TW" altLang="en-US" sz="1800" b="1" i="0" u="none" strike="noStrike" kern="1200" cap="none" spc="0" normalizeH="0" baseline="0" noProof="0" dirty="0">
                <a:ln>
                  <a:noFill/>
                </a:ln>
                <a:solidFill>
                  <a:schemeClr val="bg1"/>
                </a:solidFill>
                <a:effectLst/>
                <a:highlight>
                  <a:srgbClr val="0000FF"/>
                </a:highlight>
                <a:uLnTx/>
                <a:uFillTx/>
                <a:latin typeface="Calibri" panose="020F0502020204030204"/>
                <a:ea typeface="新細明體" panose="02020500000000000000" pitchFamily="18" charset="-120"/>
                <a:cs typeface="+mn-cs"/>
              </a:rPr>
              <a:t>乃 至 無 老 死 亦 無 老 死 盡 </a:t>
            </a:r>
            <a:r>
              <a:rPr kumimoji="0" lang="zh-TW" altLang="en-US" sz="1800" b="1" i="0" u="none" strike="noStrike" kern="1200" cap="none" spc="0" normalizeH="0" baseline="0" noProof="0" dirty="0">
                <a:ln>
                  <a:noFill/>
                </a:ln>
                <a:solidFill>
                  <a:schemeClr val="bg1"/>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highlight>
                  <a:srgbClr val="FFFF00"/>
                </a:highlight>
                <a:uLnTx/>
                <a:uFillTx/>
                <a:latin typeface="Calibri" panose="020F0502020204030204"/>
                <a:ea typeface="新細明體" panose="02020500000000000000" pitchFamily="18" charset="-120"/>
                <a:cs typeface="+mn-cs"/>
              </a:rPr>
              <a:t>波 羅 蜜 多 時 照 見 五 蘊 皆 空</a:t>
            </a:r>
            <a:r>
              <a:rPr kumimoji="0" lang="zh-TW" altLang="en-US" sz="1800" b="1"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	 	</a:t>
            </a:r>
            <a:r>
              <a:rPr kumimoji="0" lang="zh-TW" altLang="en-US" sz="1800" b="1" i="0" u="none" strike="noStrike" kern="1200" cap="none" spc="0" normalizeH="0" baseline="0" noProof="0" dirty="0">
                <a:ln>
                  <a:noFill/>
                </a:ln>
                <a:solidFill>
                  <a:schemeClr val="bg1"/>
                </a:solidFill>
                <a:effectLst/>
                <a:highlight>
                  <a:srgbClr val="0000FF"/>
                </a:highlight>
                <a:uLnTx/>
                <a:uFillTx/>
                <a:latin typeface="Calibri" panose="020F0502020204030204"/>
                <a:ea typeface="新細明體" panose="02020500000000000000" pitchFamily="18" charset="-120"/>
                <a:cs typeface="+mn-cs"/>
              </a:rPr>
              <a:t>無 苦 集 滅 道 無 智 亦 無 得 以 </a:t>
            </a:r>
            <a:r>
              <a:rPr kumimoji="0" lang="zh-TW" altLang="en-US" sz="1800" b="1" i="0" u="none" strike="noStrike" kern="1200" cap="none" spc="0" normalizeH="0" baseline="0" noProof="0" dirty="0">
                <a:ln>
                  <a:noFill/>
                </a:ln>
                <a:solidFill>
                  <a:schemeClr val="bg1"/>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度 一 切 苦 厄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3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所 得 故 菩 提 薩 埵 依</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舍 利 子 色 不 異 空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4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般 若 波 羅 蜜 多 故 心 無 罣 礙</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空 不 異 色 色 即 是 空</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5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罣 礙 故 無 有 恐 怖</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空 即 是 色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6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遠 離 顚 倒 夢 想 究 竟 涅 槃</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受 想 行 識 亦 復 如 是</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7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三 世 諸 佛 依 般 若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舍 利 子 是 諸 法 空 相</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8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波 羅 蜜 多 故 得 阿 耨 多 羅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不 生 不 滅 不 垢 不 淨</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9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三 藐 三 菩 提 故 知 般 若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effectLst/>
                <a:highlight>
                  <a:srgbClr val="00FFFF"/>
                </a:highlight>
                <a:uLnTx/>
                <a:uFillTx/>
                <a:latin typeface="Calibri" panose="020F0502020204030204"/>
                <a:ea typeface="新細明體" panose="02020500000000000000" pitchFamily="18" charset="-120"/>
                <a:cs typeface="+mn-cs"/>
              </a:rPr>
              <a:t>不 增 不 減 是 故 空 中 無 色 </a:t>
            </a:r>
            <a:r>
              <a:rPr kumimoji="0" lang="zh-TW" altLang="en-US"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10</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波 羅 蜜 多 是 大 神 呪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effectLst/>
                <a:highlight>
                  <a:srgbClr val="00FFFF"/>
                </a:highlight>
                <a:uLnTx/>
                <a:uFillTx/>
                <a:latin typeface="Calibri" panose="020F0502020204030204"/>
                <a:ea typeface="新細明體" panose="02020500000000000000" pitchFamily="18" charset="-120"/>
                <a:cs typeface="+mn-cs"/>
              </a:rPr>
              <a:t>無 受 想 行 識 無 眼 耳 鼻 舌 身 意 </a:t>
            </a:r>
            <a:r>
              <a:rPr kumimoji="0" lang="zh-TW" altLang="en-US"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11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是 大 明 呪 是 無 上 呪</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effectLst/>
                <a:highlight>
                  <a:srgbClr val="00FFFF"/>
                </a:highlight>
                <a:uLnTx/>
                <a:uFillTx/>
                <a:latin typeface="Calibri" panose="020F0502020204030204"/>
                <a:ea typeface="新細明體" panose="02020500000000000000" pitchFamily="18" charset="-120"/>
                <a:cs typeface="+mn-cs"/>
              </a:rPr>
              <a:t>無 色 聲 香 味 觸 法 </a:t>
            </a:r>
            <a:r>
              <a:rPr kumimoji="0" lang="zh-TW" altLang="en-US"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12</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是 無 等 等 呪 能 除 一 切 苦</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chemeClr val="bg1"/>
                </a:solidFill>
                <a:effectLst/>
                <a:highlight>
                  <a:srgbClr val="0000FF"/>
                </a:highlight>
                <a:uLnTx/>
                <a:uFillTx/>
                <a:latin typeface="Calibri" panose="020F0502020204030204"/>
                <a:ea typeface="新細明體" panose="02020500000000000000" pitchFamily="18" charset="-120"/>
                <a:cs typeface="+mn-cs"/>
              </a:rPr>
              <a:t>無 眼 界 乃 至 無 意 識 界 </a:t>
            </a:r>
            <a:r>
              <a:rPr kumimoji="0" lang="zh-TW" altLang="en-US" sz="1800" b="1" i="0" u="none" strike="noStrike" kern="1200" cap="none" spc="0" normalizeH="0" baseline="0" noProof="0" dirty="0">
                <a:ln>
                  <a:noFill/>
                </a:ln>
                <a:solidFill>
                  <a:schemeClr val="bg1"/>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13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眞 實 不 虛 故 說 般 若 波 羅 蜜 多</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chemeClr val="bg1"/>
                </a:solidFill>
                <a:effectLst/>
                <a:highlight>
                  <a:srgbClr val="0000FF"/>
                </a:highlight>
                <a:uLnTx/>
                <a:uFillTx/>
                <a:latin typeface="Calibri" panose="020F0502020204030204"/>
                <a:ea typeface="新細明體" panose="02020500000000000000" pitchFamily="18" charset="-120"/>
                <a:cs typeface="+mn-cs"/>
              </a:rPr>
              <a:t>無 無 明 亦 無 無 明 盡 </a:t>
            </a:r>
            <a:r>
              <a:rPr kumimoji="0" lang="zh-TW" altLang="en-US" sz="1800" b="1" i="0" u="none" strike="noStrike" kern="1200" cap="none" spc="0" normalizeH="0" baseline="0" noProof="0" dirty="0">
                <a:ln>
                  <a:noFill/>
                </a:ln>
                <a:solidFill>
                  <a:schemeClr val="bg1"/>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14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呪 即 說 呪 曰</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新細明體" panose="02020500000000000000" pitchFamily="18" charset="-120"/>
                <a:cs typeface="+mn-cs"/>
              </a:rPr>
              <a:t>揭 諦 揭 諦 波 羅 揭 諦 波 羅 僧 揭 諦 菩 提 娑 婆 訶</a:t>
            </a:r>
            <a:r>
              <a:rPr kumimoji="0" lang="zh-TW" altLang="en-US" sz="1800" b="1" i="0" u="none" strike="noStrike" kern="1200" cap="none" spc="0" normalizeH="0" baseline="0" noProof="0" dirty="0">
                <a:ln>
                  <a:noFill/>
                </a:ln>
                <a:solidFill>
                  <a:srgbClr val="C0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Mantra</a:t>
            </a:r>
          </a:p>
        </p:txBody>
      </p:sp>
      <p:sp>
        <p:nvSpPr>
          <p:cNvPr id="4" name="TextBox 3">
            <a:extLst>
              <a:ext uri="{FF2B5EF4-FFF2-40B4-BE49-F238E27FC236}">
                <a16:creationId xmlns:a16="http://schemas.microsoft.com/office/drawing/2014/main" id="{67AC8BF1-3E19-73C0-99A6-F0C14504052B}"/>
              </a:ext>
            </a:extLst>
          </p:cNvPr>
          <p:cNvSpPr txBox="1"/>
          <p:nvPr/>
        </p:nvSpPr>
        <p:spPr>
          <a:xfrm>
            <a:off x="5001793" y="1187072"/>
            <a:ext cx="12987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Months 1-3</a:t>
            </a:r>
          </a:p>
        </p:txBody>
      </p:sp>
      <p:sp>
        <p:nvSpPr>
          <p:cNvPr id="6" name="TextBox 5">
            <a:extLst>
              <a:ext uri="{FF2B5EF4-FFF2-40B4-BE49-F238E27FC236}">
                <a16:creationId xmlns:a16="http://schemas.microsoft.com/office/drawing/2014/main" id="{3CA0BCC0-F6BC-AA4C-2CDA-2F5D55639C1A}"/>
              </a:ext>
            </a:extLst>
          </p:cNvPr>
          <p:cNvSpPr txBox="1"/>
          <p:nvPr/>
        </p:nvSpPr>
        <p:spPr>
          <a:xfrm>
            <a:off x="7463384" y="5867277"/>
            <a:ext cx="22462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Months 1-3</a:t>
            </a:r>
          </a:p>
        </p:txBody>
      </p:sp>
      <p:sp>
        <p:nvSpPr>
          <p:cNvPr id="7" name="TextBox 6">
            <a:extLst>
              <a:ext uri="{FF2B5EF4-FFF2-40B4-BE49-F238E27FC236}">
                <a16:creationId xmlns:a16="http://schemas.microsoft.com/office/drawing/2014/main" id="{8C1297D2-BBC7-3D12-D0DD-CA6EB73A2BBF}"/>
              </a:ext>
            </a:extLst>
          </p:cNvPr>
          <p:cNvSpPr txBox="1"/>
          <p:nvPr/>
        </p:nvSpPr>
        <p:spPr>
          <a:xfrm>
            <a:off x="4468393" y="5025579"/>
            <a:ext cx="13185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Months 7-9</a:t>
            </a:r>
          </a:p>
        </p:txBody>
      </p:sp>
      <p:sp>
        <p:nvSpPr>
          <p:cNvPr id="8" name="TextBox 7">
            <a:extLst>
              <a:ext uri="{FF2B5EF4-FFF2-40B4-BE49-F238E27FC236}">
                <a16:creationId xmlns:a16="http://schemas.microsoft.com/office/drawing/2014/main" id="{7A2468D4-3E64-9F2C-AC4A-845F2E669511}"/>
              </a:ext>
            </a:extLst>
          </p:cNvPr>
          <p:cNvSpPr txBox="1"/>
          <p:nvPr/>
        </p:nvSpPr>
        <p:spPr>
          <a:xfrm>
            <a:off x="9620176" y="1906998"/>
            <a:ext cx="13848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Months 7-9</a:t>
            </a:r>
          </a:p>
        </p:txBody>
      </p:sp>
      <p:sp>
        <p:nvSpPr>
          <p:cNvPr id="9" name="TextBox 8">
            <a:extLst>
              <a:ext uri="{FF2B5EF4-FFF2-40B4-BE49-F238E27FC236}">
                <a16:creationId xmlns:a16="http://schemas.microsoft.com/office/drawing/2014/main" id="{0FA2694F-C962-3916-0DCB-E51347A5ECF5}"/>
              </a:ext>
            </a:extLst>
          </p:cNvPr>
          <p:cNvSpPr txBox="1"/>
          <p:nvPr/>
        </p:nvSpPr>
        <p:spPr>
          <a:xfrm>
            <a:off x="4110583" y="3031750"/>
            <a:ext cx="13848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Months 4-6</a:t>
            </a:r>
          </a:p>
        </p:txBody>
      </p:sp>
      <p:sp>
        <p:nvSpPr>
          <p:cNvPr id="10" name="TextBox 9">
            <a:extLst>
              <a:ext uri="{FF2B5EF4-FFF2-40B4-BE49-F238E27FC236}">
                <a16:creationId xmlns:a16="http://schemas.microsoft.com/office/drawing/2014/main" id="{C4B22BB7-5E9E-9DAB-3D77-14013CE06968}"/>
              </a:ext>
            </a:extLst>
          </p:cNvPr>
          <p:cNvSpPr txBox="1"/>
          <p:nvPr/>
        </p:nvSpPr>
        <p:spPr>
          <a:xfrm>
            <a:off x="9212671" y="4173426"/>
            <a:ext cx="15438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mn-ea"/>
                <a:cs typeface="+mn-cs"/>
              </a:rPr>
              <a:t>Months 10-12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9F4BDBB-B2E5-AA04-0C76-98F0E27ECC9D}"/>
              </a:ext>
            </a:extLst>
          </p:cNvPr>
          <p:cNvSpPr txBox="1"/>
          <p:nvPr/>
        </p:nvSpPr>
        <p:spPr>
          <a:xfrm>
            <a:off x="180248" y="159441"/>
            <a:ext cx="1180737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8</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Eight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
        <p:nvSpPr>
          <p:cNvPr id="20" name="TextBox 19">
            <a:extLst>
              <a:ext uri="{FF2B5EF4-FFF2-40B4-BE49-F238E27FC236}">
                <a16:creationId xmlns:a16="http://schemas.microsoft.com/office/drawing/2014/main" id="{B08CE81F-7BD9-9A47-6EAB-D15CC38FE47A}"/>
              </a:ext>
            </a:extLst>
          </p:cNvPr>
          <p:cNvSpPr txBox="1"/>
          <p:nvPr/>
        </p:nvSpPr>
        <p:spPr>
          <a:xfrm>
            <a:off x="2962965" y="366481"/>
            <a:ext cx="3052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Big Picture</a:t>
            </a:r>
          </a:p>
        </p:txBody>
      </p:sp>
      <p:sp>
        <p:nvSpPr>
          <p:cNvPr id="21" name="Rectangle 20">
            <a:extLst>
              <a:ext uri="{FF2B5EF4-FFF2-40B4-BE49-F238E27FC236}">
                <a16:creationId xmlns:a16="http://schemas.microsoft.com/office/drawing/2014/main" id="{FDA58B11-DBC1-4388-1FFD-9ABA513D23FF}"/>
              </a:ext>
            </a:extLst>
          </p:cNvPr>
          <p:cNvSpPr/>
          <p:nvPr/>
        </p:nvSpPr>
        <p:spPr>
          <a:xfrm>
            <a:off x="2962965" y="418353"/>
            <a:ext cx="2697606" cy="53290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3094026-7695-6D33-182A-0F4260E6BF90}"/>
              </a:ext>
            </a:extLst>
          </p:cNvPr>
          <p:cNvSpPr txBox="1"/>
          <p:nvPr/>
        </p:nvSpPr>
        <p:spPr>
          <a:xfrm>
            <a:off x="642682" y="5593512"/>
            <a:ext cx="641023" cy="923330"/>
          </a:xfrm>
          <a:prstGeom prst="rect">
            <a:avLst/>
          </a:prstGeom>
          <a:no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Here</a:t>
            </a:r>
          </a:p>
        </p:txBody>
      </p:sp>
      <p:sp>
        <p:nvSpPr>
          <p:cNvPr id="24" name="Arrow: Right 23">
            <a:extLst>
              <a:ext uri="{FF2B5EF4-FFF2-40B4-BE49-F238E27FC236}">
                <a16:creationId xmlns:a16="http://schemas.microsoft.com/office/drawing/2014/main" id="{C8CC9BBF-9743-642D-3D6E-EE85AD1FA978}"/>
              </a:ext>
            </a:extLst>
          </p:cNvPr>
          <p:cNvSpPr/>
          <p:nvPr/>
        </p:nvSpPr>
        <p:spPr>
          <a:xfrm>
            <a:off x="616314" y="5209476"/>
            <a:ext cx="790827" cy="244914"/>
          </a:xfrm>
          <a:prstGeom prst="rightArrow">
            <a:avLst/>
          </a:prstGeom>
          <a:solidFill>
            <a:srgbClr val="0070C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CAB3BB4-0C83-CFB7-21DE-9DF1B1DD1A53}"/>
              </a:ext>
            </a:extLst>
          </p:cNvPr>
          <p:cNvSpPr/>
          <p:nvPr/>
        </p:nvSpPr>
        <p:spPr>
          <a:xfrm>
            <a:off x="642681" y="5582402"/>
            <a:ext cx="641023" cy="923330"/>
          </a:xfrm>
          <a:prstGeom prst="rect">
            <a:avLst/>
          </a:prstGeom>
          <a:noFill/>
          <a:ln w="57150">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39FBDAF-7AAC-C57F-3C40-86D64671B108}"/>
              </a:ext>
            </a:extLst>
          </p:cNvPr>
          <p:cNvSpPr txBox="1"/>
          <p:nvPr/>
        </p:nvSpPr>
        <p:spPr>
          <a:xfrm>
            <a:off x="7290494" y="1136776"/>
            <a:ext cx="1158102" cy="369332"/>
          </a:xfrm>
          <a:prstGeom prst="rect">
            <a:avLst/>
          </a:prstGeom>
          <a:noFill/>
          <a:ln w="57150">
            <a:solidFill>
              <a:srgbClr val="FF0000"/>
            </a:solidFill>
          </a:ln>
          <a:effectLst>
            <a:glow rad="139700">
              <a:schemeClr val="accent2">
                <a:satMod val="175000"/>
                <a:alpha val="40000"/>
              </a:schemeClr>
            </a:glow>
          </a:effectLst>
        </p:spPr>
        <p:txBody>
          <a:bodyPr wrap="square" rtlCol="0">
            <a:spAutoFit/>
          </a:bodyPr>
          <a:lstStyle/>
          <a:p>
            <a:r>
              <a:rPr lang="en-US" b="1" dirty="0"/>
              <a:t>And Here</a:t>
            </a:r>
          </a:p>
        </p:txBody>
      </p:sp>
      <p:sp>
        <p:nvSpPr>
          <p:cNvPr id="5" name="Arrow: Down 4">
            <a:extLst>
              <a:ext uri="{FF2B5EF4-FFF2-40B4-BE49-F238E27FC236}">
                <a16:creationId xmlns:a16="http://schemas.microsoft.com/office/drawing/2014/main" id="{36F8B069-DE97-283C-A81B-88CD695EB5A2}"/>
              </a:ext>
            </a:extLst>
          </p:cNvPr>
          <p:cNvSpPr/>
          <p:nvPr/>
        </p:nvSpPr>
        <p:spPr>
          <a:xfrm>
            <a:off x="6678118" y="1147185"/>
            <a:ext cx="496405" cy="532903"/>
          </a:xfrm>
          <a:prstGeom prst="downArrow">
            <a:avLst/>
          </a:prstGeom>
          <a:solidFill>
            <a:srgbClr val="0070C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F7883A-7249-86D8-595B-1D783566FE9D}"/>
              </a:ext>
            </a:extLst>
          </p:cNvPr>
          <p:cNvSpPr/>
          <p:nvPr/>
        </p:nvSpPr>
        <p:spPr>
          <a:xfrm>
            <a:off x="7290494" y="1136776"/>
            <a:ext cx="1158102" cy="390852"/>
          </a:xfrm>
          <a:prstGeom prst="rect">
            <a:avLst/>
          </a:prstGeom>
          <a:noFill/>
          <a:ln w="38100">
            <a:solidFill>
              <a:srgbClr val="FF0000"/>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2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687DA-A063-9955-0645-C05EB623CCF7}"/>
              </a:ext>
            </a:extLst>
          </p:cNvPr>
          <p:cNvSpPr txBox="1"/>
          <p:nvPr/>
        </p:nvSpPr>
        <p:spPr>
          <a:xfrm>
            <a:off x="128694" y="578197"/>
            <a:ext cx="11751734" cy="6489776"/>
          </a:xfrm>
          <a:prstGeom prst="rect">
            <a:avLst/>
          </a:prstGeom>
          <a:noFill/>
        </p:spPr>
        <p:txBody>
          <a:bodyPr wrap="square" numCol="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中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jung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중</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among/in; midst/in the midst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52. ㇀	rising stroke,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提</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example the second stroke in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冰</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夕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석</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night, dusk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巠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gyeong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경</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flowing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巛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cheon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river, 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工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gong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공</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work; worker; labor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扌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hand;  radical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58.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曷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gal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why; what; where; when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曰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wal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say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匃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gae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beggar; crouch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囗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wi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enclosure; to surround; encircle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勹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wrap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人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person, human being;  radical form: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64.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揭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게</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uncover, reveal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㡭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gye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continue; maintain; carry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諦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je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emperor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僧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seung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승</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monk, sangha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菩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모</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Bodhisattva; phonetic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提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ji/</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carry, lift; put forward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娑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whirling, dancing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婆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grandmother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帝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je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emperor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立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rib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립</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stand; set up; lay down; establish; draw 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巾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geon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traditional head covering, kerchief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丷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pal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eight, 8; component variant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76.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曾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jeung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증</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modifier indicating past tense or a further increase</a:t>
            </a:r>
            <a:endParaRPr lang="en-US" sz="16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咅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spit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是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be; 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日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il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sun; day; daily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疋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소</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bolt of cloth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少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소</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few, little, young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女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yeo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female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觀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guan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perceive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自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자</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oneself; one's 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在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jae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 at; live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雚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gwan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見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gyeon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see; meet; be visible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目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목</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eye; item; section; list; catalogue; table of contents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89.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儿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child;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土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토</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earth, soil, 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薩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行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haeng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행</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practice, austerity, impulse; go, tr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深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shim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時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time/when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照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illuminate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五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오</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5,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蘊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온</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skandha</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皆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gae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空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gong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공</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sunyata; emptiness; space; sky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阝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mound; abundant;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city;town</a:t>
            </a:r>
            <a:endParaRPr lang="en-US" sz="1600" dirty="0"/>
          </a:p>
        </p:txBody>
      </p:sp>
      <p:sp>
        <p:nvSpPr>
          <p:cNvPr id="5" name="TextBox 4">
            <a:extLst>
              <a:ext uri="{FF2B5EF4-FFF2-40B4-BE49-F238E27FC236}">
                <a16:creationId xmlns:a16="http://schemas.microsoft.com/office/drawing/2014/main" id="{313F15BD-60B1-3768-BDFB-7425B5AEE2F5}"/>
              </a:ext>
            </a:extLst>
          </p:cNvPr>
          <p:cNvSpPr txBox="1"/>
          <p:nvPr/>
        </p:nvSpPr>
        <p:spPr>
          <a:xfrm>
            <a:off x="128694" y="0"/>
            <a:ext cx="1193461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8.1</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9</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80472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B14EEE-1ACD-2988-2284-99A1EBC79BE9}"/>
              </a:ext>
            </a:extLst>
          </p:cNvPr>
          <p:cNvSpPr txBox="1"/>
          <p:nvPr/>
        </p:nvSpPr>
        <p:spPr>
          <a:xfrm>
            <a:off x="125307" y="545253"/>
            <a:ext cx="11941386" cy="6312747"/>
          </a:xfrm>
          <a:prstGeom prst="rect">
            <a:avLst/>
          </a:prstGeom>
          <a:noFill/>
        </p:spPr>
        <p:txBody>
          <a:bodyPr wrap="square" numCol="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产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property; give birth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生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saeng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생</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give birth; live, be alive; nature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彳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cheok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척</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step; walk slowly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亍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촉</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step; walk slowly; step with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ri</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罙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shim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寺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temple; monastery; government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cour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寸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chon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촌</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short; unit of measure; inch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昭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bright; luminous; illustrious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灬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hua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火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hua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fire; urgent; ammunition; fiery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召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imperial decree; to summon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刀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knife; blade; single-edged sword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縕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온</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囚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prisoner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皿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myeong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명</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dish; vessel; plate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比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compare, contrast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白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baek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백</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white; snowy; pure; bright; empty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穴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hyeol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119.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八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pal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eight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入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ip</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입</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度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go-over; ferry across; save (sentient beings)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切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jeol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close to; eager, earnest, sincere;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苦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고</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suffering; bitter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厄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aek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액</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misfortune/distress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舍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phonetic/lodging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利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phonetic; sharp; profit, benefit, advantage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子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자</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master/son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色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saek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색</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form/color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129.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不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bur/</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異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different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即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jeug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즉</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very close to, agree, conform,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廿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ip</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입</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twenty,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七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chil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칠</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7,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古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고</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past; ancient times; 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十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shib</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십</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10,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㔾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jeol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variant form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卩</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xiān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舌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설</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tougue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千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cheon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thousand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禾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hwa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grain; cereal; rice plant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刂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blade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了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요</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perfective aspect; indicates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knife; blade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巴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파</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huge snake that can swallow an elephant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田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jeon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farmland; 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共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gong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공</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together; adv. jointly; as a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卄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ip</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입</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twenty, 20, variant form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147.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厶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self, private, secret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卩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jeol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149.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互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mutual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百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baek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백</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hundred</a:t>
            </a:r>
            <a:endParaRPr lang="en-US" sz="1600" dirty="0"/>
          </a:p>
        </p:txBody>
      </p:sp>
      <p:sp>
        <p:nvSpPr>
          <p:cNvPr id="5" name="TextBox 4">
            <a:extLst>
              <a:ext uri="{FF2B5EF4-FFF2-40B4-BE49-F238E27FC236}">
                <a16:creationId xmlns:a16="http://schemas.microsoft.com/office/drawing/2014/main" id="{BC95A726-0661-F382-DAA9-52EE9254D721}"/>
              </a:ext>
            </a:extLst>
          </p:cNvPr>
          <p:cNvSpPr txBox="1"/>
          <p:nvPr/>
        </p:nvSpPr>
        <p:spPr>
          <a:xfrm>
            <a:off x="125307" y="0"/>
            <a:ext cx="11802533" cy="54525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8.20</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560586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24D925-0C9D-9DCA-9125-8997AEA94992}"/>
              </a:ext>
            </a:extLst>
          </p:cNvPr>
          <p:cNvSpPr txBox="1"/>
          <p:nvPr/>
        </p:nvSpPr>
        <p:spPr>
          <a:xfrm>
            <a:off x="238759" y="419024"/>
            <a:ext cx="11714481" cy="6381403"/>
          </a:xfrm>
          <a:prstGeom prst="rect">
            <a:avLst/>
          </a:prstGeom>
          <a:noFill/>
        </p:spPr>
        <p:txBody>
          <a:bodyPr wrap="square" numCol="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受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feeling; to receive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sang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상</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perception; to think; reckon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識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shik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식</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consciousness; to know; to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realise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亦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yeok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역</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also; again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復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go and return; to return; to 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如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yeo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as; as if;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諸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je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法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beop</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법</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dharma; thought; 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159.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相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sang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상</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characteristic, attribute, mark;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滅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myeol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extinguish; destroy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垢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impure, tainted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淨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정</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爫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nail/claw; dispute, fight, contend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戠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音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eum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음</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sound; noise; note (of musical scale)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戈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gwa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dagger-ax/halberd, spear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弋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익</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shoot; arrow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复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복</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repeat; double; overlap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169.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夂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go; walk slowly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者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ja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자</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this; used at end of command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耂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去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geo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go; to go to (a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烕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myeol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extinguish;destroy</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戌</a:t>
            </a:r>
            <a:r>
              <a:rPr lang="zh-CN" altLang="en-US" sz="1600" dirty="0">
                <a:solidFill>
                  <a:prstClr val="black"/>
                </a:solidFill>
                <a:latin typeface="Calibri" panose="020F0502020204030204"/>
                <a:ea typeface="等线" panose="02010600030101010101" pitchFamily="2" charset="-122"/>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술</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dog (zodiac); </a:t>
            </a:r>
            <a:r>
              <a:rPr lang="en-US" sz="1600" dirty="0">
                <a:solidFill>
                  <a:prstClr val="black"/>
                </a:solidFill>
                <a:latin typeface="Calibri" panose="020F0502020204030204"/>
              </a:rPr>
              <a:t>11th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of the </a:t>
            </a:r>
            <a:r>
              <a:rPr lang="en-US" sz="1600" dirty="0">
                <a:solidFill>
                  <a:prstClr val="black"/>
                </a:solidFill>
                <a:latin typeface="Calibri" panose="020F0502020204030204"/>
              </a:rPr>
              <a:t>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earthly branches</a:t>
            </a:r>
            <a:endPar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175.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ruler; queen, king; empress, emperor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爭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jaeng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쟁</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fight; contend; strive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彐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gye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snout;pig-head;pig-snout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今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geum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now; at present;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179.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从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종</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follow;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坐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jwa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좌</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sit; to take a seat; to take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增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jeung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증</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increase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減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gam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감</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decrease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故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고</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therefore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無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眼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eye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耳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鼻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身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shin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신</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189.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意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ui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聲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성</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香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hyang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힝</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smell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味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taste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觸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촉</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touch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咸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ham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함</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攵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복</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卌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ship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십</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川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cheon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艮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stopping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畀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丌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table</a:t>
            </a:r>
            <a:endParaRPr lang="en-US" sz="1600" dirty="0"/>
          </a:p>
        </p:txBody>
      </p:sp>
      <p:sp>
        <p:nvSpPr>
          <p:cNvPr id="5" name="TextBox 4">
            <a:extLst>
              <a:ext uri="{FF2B5EF4-FFF2-40B4-BE49-F238E27FC236}">
                <a16:creationId xmlns:a16="http://schemas.microsoft.com/office/drawing/2014/main" id="{A51579F8-1175-1D74-60D9-36F3839A9EED}"/>
              </a:ext>
            </a:extLst>
          </p:cNvPr>
          <p:cNvSpPr txBox="1"/>
          <p:nvPr/>
        </p:nvSpPr>
        <p:spPr>
          <a:xfrm>
            <a:off x="165945" y="-86786"/>
            <a:ext cx="11860107"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8.21</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1256464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5E198B-CF30-205D-51AB-4EEE79146214}"/>
              </a:ext>
            </a:extLst>
          </p:cNvPr>
          <p:cNvSpPr txBox="1"/>
          <p:nvPr/>
        </p:nvSpPr>
        <p:spPr>
          <a:xfrm>
            <a:off x="318347" y="599440"/>
            <a:ext cx="11670454" cy="6494085"/>
          </a:xfrm>
          <a:prstGeom prst="rect">
            <a:avLst/>
          </a:prstGeom>
          <a:noFill/>
        </p:spPr>
        <p:txBody>
          <a:bodyPr wrap="square" numCol="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殸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성</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enemy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声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성</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士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scholar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未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have 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角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gak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각</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蜀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촉</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Sichuan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用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용</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月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wol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念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yeom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attention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金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geum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금</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界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gye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realm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乃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nae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therefore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至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arrive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明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myeong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명</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盡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jin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老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死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사</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集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jib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집</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origination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道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智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得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deuk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득</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obtain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以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이</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with; therefore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介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gae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between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匕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비</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spoon; dagger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歹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dae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bad, evil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首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best; chief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辶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chak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착</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walk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知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ji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지</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229.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矢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arrow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天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cheon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㝵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deuk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득</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obtain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旦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단</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山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산</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mountain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亼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jib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집</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命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myeong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명</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聿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yul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율</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brush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237.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唐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dang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당</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238.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門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mun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문</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239.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屮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jwa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좌</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left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240.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出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chul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Calibri" panose="020F0502020204030204"/>
                <a:ea typeface="+mn-ea"/>
                <a:cs typeface="+mn-cs"/>
              </a:rPr>
              <a:t>241.	</a:t>
            </a:r>
            <a:r>
              <a:rPr kumimoji="0" lang="zh-TW"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rPr>
              <a:t>所  </a:t>
            </a:r>
            <a:r>
              <a:rPr kumimoji="0" lang="en-US" altLang="zh-TW"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rPr>
              <a:t>so (</a:t>
            </a:r>
            <a:r>
              <a:rPr kumimoji="0" lang="ko-KR"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rPr>
              <a:t>소</a:t>
            </a:r>
            <a:r>
              <a:rPr kumimoji="0" lang="en-US" altLang="ko-KR"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rPr>
              <a:t>) "that which is"</a:t>
            </a:r>
            <a:endParaRPr kumimoji="0" lang="zh-TW"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242.	</a:t>
            </a:r>
            <a:r>
              <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rPr>
              <a:t>埵   </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ta (</a:t>
            </a:r>
            <a:r>
              <a:rPr kumimoji="0" lang="ko-KR" altLang="en-US" sz="1600" b="0" i="0" u="none" strike="noStrike" kern="1200" cap="none" spc="0" normalizeH="0" baseline="0" noProof="0" dirty="0">
                <a:ln>
                  <a:noFill/>
                </a:ln>
                <a:solidFill>
                  <a:prstClr val="black"/>
                </a:solidFill>
                <a:effectLst/>
                <a:uLnTx/>
                <a:uFillTx/>
                <a:ea typeface="DengXian" panose="02010600030101010101" pitchFamily="2" charset="-122"/>
              </a:rPr>
              <a:t>타</a:t>
            </a:r>
            <a:r>
              <a:rPr kumimoji="0" lang="en-US" altLang="ko-KR" sz="1600" b="0" i="0" u="none" strike="noStrike" kern="1200" cap="none" spc="0" normalizeH="0" baseline="0" noProof="0" dirty="0">
                <a:ln>
                  <a:noFill/>
                </a:ln>
                <a:solidFill>
                  <a:prstClr val="black"/>
                </a:solidFill>
                <a:effectLst/>
                <a:uLnTx/>
                <a:uFillTx/>
                <a:ea typeface="DengXian" panose="02010600030101010101" pitchFamily="2" charset="-122"/>
              </a:rPr>
              <a:t>)  phonetic; hard soil</a:t>
            </a:r>
            <a:endPar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243.	</a:t>
            </a:r>
            <a:r>
              <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rPr>
              <a:t>依   </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 </a:t>
            </a:r>
            <a:r>
              <a:rPr kumimoji="0" lang="en-US" altLang="zh-TW" sz="1600" b="0" i="0" u="none" strike="noStrike" kern="1200" cap="none" spc="0" normalizeH="0" baseline="0" noProof="0" dirty="0" err="1">
                <a:ln>
                  <a:noFill/>
                </a:ln>
                <a:solidFill>
                  <a:prstClr val="black"/>
                </a:solidFill>
                <a:effectLst/>
                <a:uLnTx/>
                <a:uFillTx/>
                <a:ea typeface="DengXian" panose="02010600030101010101" pitchFamily="2" charset="-122"/>
              </a:rPr>
              <a:t>ui</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 (</a:t>
            </a:r>
            <a:r>
              <a:rPr kumimoji="0" lang="ko-KR" altLang="en-US" sz="1600" b="0" i="0" u="none" strike="noStrike" kern="1200" cap="none" spc="0" normalizeH="0" baseline="0" noProof="0" dirty="0">
                <a:ln>
                  <a:noFill/>
                </a:ln>
                <a:solidFill>
                  <a:prstClr val="black"/>
                </a:solidFill>
                <a:effectLst/>
                <a:uLnTx/>
                <a:uFillTx/>
                <a:ea typeface="DengXian" panose="02010600030101010101" pitchFamily="2" charset="-122"/>
              </a:rPr>
              <a:t>의</a:t>
            </a:r>
            <a:r>
              <a:rPr kumimoji="0" lang="en-US" altLang="ko-KR" sz="1600" b="0" i="0" u="none" strike="noStrike" kern="1200" cap="none" spc="0" normalizeH="0" baseline="0" noProof="0" dirty="0">
                <a:ln>
                  <a:noFill/>
                </a:ln>
                <a:solidFill>
                  <a:prstClr val="black"/>
                </a:solidFill>
                <a:effectLst/>
                <a:uLnTx/>
                <a:uFillTx/>
                <a:ea typeface="DengXian" panose="02010600030101010101" pitchFamily="2" charset="-122"/>
              </a:rPr>
              <a:t>)  rely on</a:t>
            </a:r>
            <a:endPar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244.	</a:t>
            </a:r>
            <a:r>
              <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rPr>
              <a:t>罣  </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ga (</a:t>
            </a:r>
            <a:r>
              <a:rPr kumimoji="0" lang="ko-KR" altLang="en-US" sz="1600" b="0" i="0" u="none" strike="noStrike" kern="1200" cap="none" spc="0" normalizeH="0" baseline="0" noProof="0" dirty="0">
                <a:ln>
                  <a:noFill/>
                </a:ln>
                <a:solidFill>
                  <a:prstClr val="black"/>
                </a:solidFill>
                <a:effectLst/>
                <a:uLnTx/>
                <a:uFillTx/>
                <a:ea typeface="DengXian" panose="02010600030101010101" pitchFamily="2" charset="-122"/>
              </a:rPr>
              <a:t>가</a:t>
            </a:r>
            <a:r>
              <a:rPr lang="en-US" altLang="ko-KR" sz="1600" dirty="0">
                <a:solidFill>
                  <a:prstClr val="black"/>
                </a:solidFill>
                <a:ea typeface="DengXian" panose="02010600030101010101" pitchFamily="2" charset="-122"/>
              </a:rPr>
              <a:t>)</a:t>
            </a:r>
            <a:r>
              <a:rPr kumimoji="0" lang="en-US" altLang="ko-KR" sz="1600" b="0" i="0" u="none" strike="noStrike" kern="1200" cap="none" spc="0" normalizeH="0" baseline="0" noProof="0" dirty="0">
                <a:ln>
                  <a:noFill/>
                </a:ln>
                <a:solidFill>
                  <a:prstClr val="black"/>
                </a:solidFill>
                <a:effectLst/>
                <a:uLnTx/>
                <a:uFillTx/>
                <a:ea typeface="DengXian" panose="02010600030101010101" pitchFamily="2" charset="-122"/>
              </a:rPr>
              <a:t>  hinder; entangle; block</a:t>
            </a:r>
            <a:endPar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245.	</a:t>
            </a:r>
            <a:r>
              <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rPr>
              <a:t>礙  </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ae (</a:t>
            </a:r>
            <a:r>
              <a:rPr kumimoji="0" lang="ko-KR" altLang="en-US" sz="1600" b="0" i="0" u="none" strike="noStrike" kern="1200" cap="none" spc="0" normalizeH="0" baseline="0" noProof="0" dirty="0">
                <a:ln>
                  <a:noFill/>
                </a:ln>
                <a:solidFill>
                  <a:prstClr val="black"/>
                </a:solidFill>
                <a:effectLst/>
                <a:uLnTx/>
                <a:uFillTx/>
                <a:ea typeface="DengXian" panose="02010600030101010101" pitchFamily="2" charset="-122"/>
              </a:rPr>
              <a:t>애</a:t>
            </a:r>
            <a:r>
              <a:rPr kumimoji="0" lang="en-US" altLang="ko-KR" sz="1600" b="0" i="0" u="none" strike="noStrike" kern="1200" cap="none" spc="0" normalizeH="0" baseline="0" noProof="0" dirty="0">
                <a:ln>
                  <a:noFill/>
                </a:ln>
                <a:solidFill>
                  <a:prstClr val="black"/>
                </a:solidFill>
                <a:effectLst/>
                <a:uLnTx/>
                <a:uFillTx/>
                <a:ea typeface="DengXian" panose="02010600030101010101" pitchFamily="2" charset="-122"/>
              </a:rPr>
              <a:t>)  hinder; obstruct; deter</a:t>
            </a:r>
            <a:endPar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246.	</a:t>
            </a:r>
            <a:r>
              <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rPr>
              <a:t>有  </a:t>
            </a:r>
            <a:r>
              <a:rPr kumimoji="0" lang="en-US" altLang="zh-TW" sz="1600" b="0" i="0" u="none" strike="noStrike" kern="1200" cap="none" spc="0" normalizeH="0" baseline="0" noProof="0" dirty="0" err="1">
                <a:ln>
                  <a:noFill/>
                </a:ln>
                <a:solidFill>
                  <a:prstClr val="black"/>
                </a:solidFill>
                <a:effectLst/>
                <a:uLnTx/>
                <a:uFillTx/>
                <a:ea typeface="DengXian" panose="02010600030101010101" pitchFamily="2" charset="-122"/>
              </a:rPr>
              <a:t>yu</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 (</a:t>
            </a:r>
            <a:r>
              <a:rPr kumimoji="0" lang="ko-KR" altLang="en-US" sz="1600" b="0" i="0" u="none" strike="noStrike" kern="1200" cap="none" spc="0" normalizeH="0" baseline="0" noProof="0" dirty="0">
                <a:ln>
                  <a:noFill/>
                </a:ln>
                <a:solidFill>
                  <a:prstClr val="black"/>
                </a:solidFill>
                <a:effectLst/>
                <a:uLnTx/>
                <a:uFillTx/>
                <a:ea typeface="DengXian" panose="02010600030101010101" pitchFamily="2" charset="-122"/>
              </a:rPr>
              <a:t>유</a:t>
            </a:r>
            <a:r>
              <a:rPr kumimoji="0" lang="en-US" altLang="ko-KR" sz="1600" b="0" i="0" u="none" strike="noStrike" kern="1200" cap="none" spc="0" normalizeH="0" baseline="0" noProof="0" dirty="0">
                <a:ln>
                  <a:noFill/>
                </a:ln>
                <a:solidFill>
                  <a:prstClr val="black"/>
                </a:solidFill>
                <a:effectLst/>
                <a:uLnTx/>
                <a:uFillTx/>
                <a:ea typeface="DengXian" panose="02010600030101010101" pitchFamily="2" charset="-122"/>
              </a:rPr>
              <a:t>)  have</a:t>
            </a:r>
            <a:endPar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247.	</a:t>
            </a:r>
            <a:r>
              <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rPr>
              <a:t>恐  </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 gong (</a:t>
            </a:r>
            <a:r>
              <a:rPr kumimoji="0" lang="ko-KR" altLang="en-US" sz="1600" b="0" i="0" u="none" strike="noStrike" kern="1200" cap="none" spc="0" normalizeH="0" baseline="0" noProof="0" dirty="0">
                <a:ln>
                  <a:noFill/>
                </a:ln>
                <a:solidFill>
                  <a:prstClr val="black"/>
                </a:solidFill>
                <a:effectLst/>
                <a:uLnTx/>
                <a:uFillTx/>
                <a:ea typeface="DengXian" panose="02010600030101010101" pitchFamily="2" charset="-122"/>
              </a:rPr>
              <a:t>공</a:t>
            </a:r>
            <a:r>
              <a:rPr kumimoji="0" lang="en-US" altLang="ko-KR" sz="1600" b="0" i="0" u="none" strike="noStrike" kern="1200" cap="none" spc="0" normalizeH="0" baseline="0" noProof="0" dirty="0">
                <a:ln>
                  <a:noFill/>
                </a:ln>
                <a:solidFill>
                  <a:prstClr val="black"/>
                </a:solidFill>
                <a:effectLst/>
                <a:uLnTx/>
                <a:uFillTx/>
                <a:ea typeface="DengXian" panose="02010600030101010101" pitchFamily="2" charset="-122"/>
              </a:rPr>
              <a:t>)  afraid; fear</a:t>
            </a:r>
            <a:endPar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248.	</a:t>
            </a:r>
            <a:r>
              <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rPr>
              <a:t>怖  </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po (</a:t>
            </a:r>
            <a:r>
              <a:rPr kumimoji="0" lang="ko-KR" altLang="en-US" sz="1600" b="0" i="0" u="none" strike="noStrike" kern="1200" cap="none" spc="0" normalizeH="0" baseline="0" noProof="0" dirty="0">
                <a:ln>
                  <a:noFill/>
                </a:ln>
                <a:solidFill>
                  <a:prstClr val="black"/>
                </a:solidFill>
                <a:effectLst/>
                <a:uLnTx/>
                <a:uFillTx/>
                <a:ea typeface="DengXian" panose="02010600030101010101" pitchFamily="2" charset="-122"/>
              </a:rPr>
              <a:t>포</a:t>
            </a:r>
            <a:r>
              <a:rPr kumimoji="0" lang="en-US" altLang="ko-KR" sz="1600" b="0" i="0" u="none" strike="noStrike" kern="1200" cap="none" spc="0" normalizeH="0" baseline="0" noProof="0" dirty="0">
                <a:ln>
                  <a:noFill/>
                </a:ln>
                <a:solidFill>
                  <a:prstClr val="black"/>
                </a:solidFill>
                <a:effectLst/>
                <a:uLnTx/>
                <a:uFillTx/>
                <a:ea typeface="DengXian" panose="02010600030101010101" pitchFamily="2" charset="-122"/>
              </a:rPr>
              <a:t>)  terror; terrified</a:t>
            </a:r>
            <a:endPar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249.	</a:t>
            </a:r>
            <a:r>
              <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rPr>
              <a:t>戶  </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ho (</a:t>
            </a:r>
            <a:r>
              <a:rPr kumimoji="0" lang="ko-KR" altLang="en-US" sz="1600" b="0" i="0" u="none" strike="noStrike" kern="1200" cap="none" spc="0" normalizeH="0" baseline="0" noProof="0" dirty="0">
                <a:ln>
                  <a:noFill/>
                </a:ln>
                <a:solidFill>
                  <a:prstClr val="black"/>
                </a:solidFill>
                <a:effectLst/>
                <a:uLnTx/>
                <a:uFillTx/>
                <a:ea typeface="DengXian" panose="02010600030101010101" pitchFamily="2" charset="-122"/>
              </a:rPr>
              <a:t>호</a:t>
            </a:r>
            <a:r>
              <a:rPr kumimoji="0" lang="en-US" altLang="ko-KR" sz="1600" b="0" i="0" u="none" strike="noStrike" kern="1200" cap="none" spc="0" normalizeH="0" baseline="0" noProof="0" dirty="0">
                <a:ln>
                  <a:noFill/>
                </a:ln>
                <a:solidFill>
                  <a:prstClr val="black"/>
                </a:solidFill>
                <a:effectLst/>
                <a:uLnTx/>
                <a:uFillTx/>
                <a:ea typeface="DengXian" panose="02010600030101010101" pitchFamily="2" charset="-122"/>
              </a:rPr>
              <a:t>)  household; door</a:t>
            </a:r>
            <a:endPar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250.	</a:t>
            </a:r>
            <a:r>
              <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rPr>
              <a:t>斤  </a:t>
            </a:r>
            <a:r>
              <a:rPr kumimoji="0" lang="en-US" altLang="zh-TW" sz="1600" b="0" i="0" u="none" strike="noStrike" kern="1200" cap="none" spc="0" normalizeH="0" baseline="0" noProof="0" dirty="0" err="1">
                <a:ln>
                  <a:noFill/>
                </a:ln>
                <a:solidFill>
                  <a:prstClr val="black"/>
                </a:solidFill>
                <a:effectLst/>
                <a:uLnTx/>
                <a:uFillTx/>
                <a:ea typeface="DengXian" panose="02010600030101010101" pitchFamily="2" charset="-122"/>
              </a:rPr>
              <a:t>geun</a:t>
            </a:r>
            <a:r>
              <a:rPr kumimoji="0" lang="en-US" altLang="zh-TW" sz="1600" b="0" i="0" u="none" strike="noStrike" kern="1200" cap="none" spc="0" normalizeH="0" baseline="0" noProof="0" dirty="0">
                <a:ln>
                  <a:noFill/>
                </a:ln>
                <a:solidFill>
                  <a:prstClr val="black"/>
                </a:solidFill>
                <a:effectLst/>
                <a:uLnTx/>
                <a:uFillTx/>
                <a:ea typeface="DengXian" panose="02010600030101010101" pitchFamily="2" charset="-122"/>
              </a:rPr>
              <a:t> (</a:t>
            </a:r>
            <a:r>
              <a:rPr kumimoji="0" lang="ko-KR" altLang="en-US" sz="1600" b="0" i="0" u="none" strike="noStrike" kern="1200" cap="none" spc="0" normalizeH="0" baseline="0" noProof="0" dirty="0">
                <a:ln>
                  <a:noFill/>
                </a:ln>
                <a:solidFill>
                  <a:prstClr val="black"/>
                </a:solidFill>
                <a:effectLst/>
                <a:uLnTx/>
                <a:uFillTx/>
                <a:ea typeface="DengXian" panose="02010600030101010101" pitchFamily="2" charset="-122"/>
              </a:rPr>
              <a:t>근</a:t>
            </a:r>
            <a:r>
              <a:rPr kumimoji="0" lang="en-US" altLang="ko-KR" sz="1600" b="0" i="0" u="none" strike="noStrike" kern="1200" cap="none" spc="0" normalizeH="0" baseline="0" noProof="0" dirty="0">
                <a:ln>
                  <a:noFill/>
                </a:ln>
                <a:solidFill>
                  <a:prstClr val="black"/>
                </a:solidFill>
                <a:effectLst/>
                <a:uLnTx/>
                <a:uFillTx/>
                <a:ea typeface="DengXian" panose="02010600030101010101" pitchFamily="2" charset="-122"/>
              </a:rPr>
              <a:t>)  axe; hatchet; unit of weight</a:t>
            </a:r>
            <a:endParaRPr kumimoji="0" lang="zh-TW" altLang="en-US" sz="1600" b="0" i="0" u="none" strike="noStrike" kern="1200" cap="none" spc="0" normalizeH="0" baseline="0" noProof="0" dirty="0">
              <a:ln>
                <a:noFill/>
              </a:ln>
              <a:solidFill>
                <a:prstClr val="black"/>
              </a:solidFill>
              <a:effectLst/>
              <a:uLnTx/>
              <a:uFillTx/>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6CC8959-7F7A-08A4-7979-AE7269C3EA79}"/>
              </a:ext>
            </a:extLst>
          </p:cNvPr>
          <p:cNvSpPr txBox="1"/>
          <p:nvPr/>
        </p:nvSpPr>
        <p:spPr>
          <a:xfrm>
            <a:off x="115147" y="0"/>
            <a:ext cx="1176528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8.22</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1976671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7A64DD-4B7B-E541-D499-C896BA3B5AA7}"/>
              </a:ext>
            </a:extLst>
          </p:cNvPr>
          <p:cNvSpPr txBox="1"/>
          <p:nvPr/>
        </p:nvSpPr>
        <p:spPr>
          <a:xfrm>
            <a:off x="352212" y="531706"/>
            <a:ext cx="11663681" cy="6326294"/>
          </a:xfrm>
          <a:prstGeom prst="rect">
            <a:avLst/>
          </a:prstGeom>
          <a:noFill/>
        </p:spPr>
        <p:txBody>
          <a:bodyPr wrap="square" numCol="2">
            <a:spAutoFit/>
          </a:bodyPr>
          <a:lstStyle/>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垂</a:t>
            </a:r>
            <a:r>
              <a:rPr lang="en-US" altLang="zh-CN" sz="1500" dirty="0">
                <a:effectLst/>
                <a:ea typeface="DengXian" panose="02010600030101010101" pitchFamily="2" charset="-122"/>
                <a:cs typeface="Times New Roman" panose="02020603050405020304" pitchFamily="18" charset="0"/>
              </a:rPr>
              <a:t>  </a:t>
            </a:r>
            <a:r>
              <a:rPr lang="en-US" altLang="zh-CN" sz="1500" dirty="0" err="1">
                <a:effectLst/>
                <a:ea typeface="DengXian" panose="02010600030101010101" pitchFamily="2" charset="-122"/>
                <a:cs typeface="Times New Roman" panose="02020603050405020304" pitchFamily="18" charset="0"/>
              </a:rPr>
              <a:t>geun</a:t>
            </a:r>
            <a:r>
              <a:rPr lang="en-US" altLang="zh-CN" sz="1500" dirty="0">
                <a:effectLst/>
                <a:ea typeface="DengXian" panose="02010600030101010101" pitchFamily="2" charset="-122"/>
                <a:cs typeface="Times New Roman" panose="02020603050405020304" pitchFamily="18" charset="0"/>
              </a:rPr>
              <a:t> (</a:t>
            </a:r>
            <a:r>
              <a:rPr lang="ko-KR" altLang="en-US" sz="1500" dirty="0">
                <a:effectLst/>
                <a:ea typeface="DengXian" panose="02010600030101010101" pitchFamily="2" charset="-122"/>
                <a:cs typeface="Times New Roman" panose="02020603050405020304" pitchFamily="18" charset="0"/>
              </a:rPr>
              <a:t>근</a:t>
            </a:r>
            <a:r>
              <a:rPr lang="en-US" altLang="ko-KR" sz="1500" dirty="0">
                <a:effectLst/>
                <a:ea typeface="DengXian" panose="02010600030101010101" pitchFamily="2" charset="-122"/>
                <a:cs typeface="Times New Roman" panose="02020603050405020304" pitchFamily="18" charset="0"/>
              </a:rPr>
              <a:t>) </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衣</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表</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石</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疑</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予</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巩</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凡</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忄</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布</a:t>
            </a:r>
            <a:r>
              <a:rPr lang="en-US" altLang="zh-CN" sz="1500" dirty="0">
                <a:effectLst/>
                <a:ea typeface="DengXian" panose="02010600030101010101" pitchFamily="2" charset="-122"/>
                <a:cs typeface="Times New Roman" panose="02020603050405020304" pitchFamily="18" charset="0"/>
              </a:rPr>
              <a:t> </a:t>
            </a:r>
            <a:r>
              <a:rPr lang="zh-CN" sz="1500" dirty="0">
                <a:effectLst/>
                <a:ea typeface="DengXian" panose="02010600030101010101" pitchFamily="2" charset="-122"/>
                <a:cs typeface="Times New Roman" panose="02020603050405020304" pitchFamily="18" charset="0"/>
              </a:rPr>
              <a:t> </a:t>
            </a:r>
            <a:r>
              <a:rPr lang="en-US" altLang="zh-CN" sz="1500" dirty="0">
                <a:effectLst/>
                <a:ea typeface="DengXian" panose="02010600030101010101" pitchFamily="2" charset="-122"/>
                <a:cs typeface="Times New Roman" panose="02020603050405020304" pitchFamily="18" charset="0"/>
              </a:rPr>
              <a:t>po (</a:t>
            </a:r>
            <a:r>
              <a:rPr lang="ko-KR" altLang="en-US" sz="1500" dirty="0">
                <a:effectLst/>
                <a:ea typeface="DengXian" panose="02010600030101010101" pitchFamily="2" charset="-122"/>
                <a:cs typeface="Times New Roman" panose="02020603050405020304" pitchFamily="18" charset="0"/>
              </a:rPr>
              <a:t>포</a:t>
            </a:r>
            <a:r>
              <a:rPr lang="en-US" altLang="ko-KR" sz="1500" dirty="0">
                <a:effectLst/>
                <a:ea typeface="DengXian" panose="02010600030101010101" pitchFamily="2" charset="-122"/>
                <a:cs typeface="Times New Roman" panose="02020603050405020304" pitchFamily="18" charset="0"/>
              </a:rPr>
              <a:t>)   </a:t>
            </a:r>
            <a:r>
              <a:rPr lang="en-US" altLang="zh-CN" sz="1500" dirty="0">
                <a:effectLst/>
                <a:ea typeface="DengXian" panose="02010600030101010101" pitchFamily="2" charset="-122"/>
                <a:cs typeface="Times New Roman" panose="02020603050405020304" pitchFamily="18" charset="0"/>
              </a:rPr>
              <a:t> </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近</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休</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紅</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床</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金</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只</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四</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弓</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弘</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弗</a:t>
            </a:r>
            <a:r>
              <a:rPr lang="en-US" altLang="zh-CN" sz="1500" dirty="0">
                <a:effectLst/>
                <a:ea typeface="DengXian" panose="02010600030101010101" pitchFamily="2" charset="-122"/>
                <a:cs typeface="Times New Roman" panose="02020603050405020304" pitchFamily="18" charset="0"/>
              </a:rPr>
              <a:t>   bur (</a:t>
            </a:r>
            <a:r>
              <a:rPr lang="ko-KR" altLang="en-US" sz="1500" dirty="0">
                <a:effectLst/>
                <a:ea typeface="DengXian" panose="02010600030101010101" pitchFamily="2" charset="-122"/>
                <a:cs typeface="Times New Roman" panose="02020603050405020304" pitchFamily="18" charset="0"/>
              </a:rPr>
              <a:t>불</a:t>
            </a:r>
            <a:r>
              <a:rPr lang="en-US" altLang="ko-KR" sz="1500" dirty="0">
                <a:effectLst/>
                <a:ea typeface="DengXian" panose="02010600030101010101" pitchFamily="2" charset="-122"/>
                <a:cs typeface="Times New Roman" panose="02020603050405020304" pitchFamily="18" charset="0"/>
              </a:rPr>
              <a:t>) </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遠</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離</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顚</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倒</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夢</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究</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竟</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涅</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槃</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三</a:t>
            </a:r>
            <a:r>
              <a:rPr lang="en-US" altLang="zh-CN" sz="1500" dirty="0">
                <a:effectLst/>
                <a:ea typeface="DengXian" panose="02010600030101010101" pitchFamily="2" charset="-122"/>
                <a:cs typeface="Times New Roman" panose="02020603050405020304" pitchFamily="18" charset="0"/>
              </a:rPr>
              <a:t>  </a:t>
            </a:r>
            <a:r>
              <a:rPr lang="en-US" altLang="zh-CN" sz="1500" dirty="0" err="1">
                <a:effectLst/>
                <a:ea typeface="DengXian" panose="02010600030101010101" pitchFamily="2" charset="-122"/>
                <a:cs typeface="Times New Roman" panose="02020603050405020304" pitchFamily="18" charset="0"/>
              </a:rPr>
              <a:t>sam</a:t>
            </a:r>
            <a:r>
              <a:rPr lang="en-US" altLang="zh-CN" sz="1500" dirty="0">
                <a:effectLst/>
                <a:ea typeface="DengXian" panose="02010600030101010101" pitchFamily="2" charset="-122"/>
                <a:cs typeface="Times New Roman" panose="02020603050405020304" pitchFamily="18" charset="0"/>
              </a:rPr>
              <a:t> (</a:t>
            </a:r>
            <a:r>
              <a:rPr lang="ko-KR" altLang="en-US" sz="1500" dirty="0">
                <a:effectLst/>
                <a:ea typeface="DengXian" panose="02010600030101010101" pitchFamily="2" charset="-122"/>
                <a:cs typeface="Times New Roman" panose="02020603050405020304" pitchFamily="18" charset="0"/>
              </a:rPr>
              <a:t>삼</a:t>
            </a:r>
            <a:r>
              <a:rPr lang="en-US" altLang="ko-KR" sz="1500" dirty="0">
                <a:effectLst/>
                <a:ea typeface="DengXian" panose="02010600030101010101" pitchFamily="2" charset="-122"/>
                <a:cs typeface="Times New Roman" panose="02020603050405020304" pitchFamily="18" charset="0"/>
              </a:rPr>
              <a:t>) </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袁</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世</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佛</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离</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凶</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禸</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凵</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眞</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頁</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到</a:t>
            </a:r>
            <a:r>
              <a:rPr lang="en-US" altLang="zh-CN" sz="1500" dirty="0">
                <a:effectLst/>
                <a:ea typeface="DengXian" panose="02010600030101010101" pitchFamily="2" charset="-122"/>
                <a:cs typeface="Times New Roman" panose="02020603050405020304" pitchFamily="18" charset="0"/>
              </a:rPr>
              <a:t>  do (</a:t>
            </a:r>
            <a:r>
              <a:rPr lang="ko-KR" altLang="en-US" sz="1500" dirty="0">
                <a:effectLst/>
                <a:ea typeface="DengXian" panose="02010600030101010101" pitchFamily="2" charset="-122"/>
                <a:cs typeface="Times New Roman" panose="02020603050405020304" pitchFamily="18" charset="0"/>
              </a:rPr>
              <a:t>도</a:t>
            </a:r>
            <a:r>
              <a:rPr lang="en-US" altLang="ko-KR" sz="1500" dirty="0">
                <a:effectLst/>
                <a:ea typeface="DengXian" panose="02010600030101010101" pitchFamily="2" charset="-122"/>
                <a:cs typeface="Times New Roman" panose="02020603050405020304" pitchFamily="18" charset="0"/>
              </a:rPr>
              <a:t>)</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九</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圼</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仙</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高</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送</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字</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森</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慈</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本</a:t>
            </a:r>
            <a:endParaRPr lang="en-US" sz="15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51"/>
            </a:pPr>
            <a:r>
              <a:rPr lang="zh-CN" sz="1500" dirty="0">
                <a:effectLst/>
                <a:ea typeface="DengXian" panose="02010600030101010101" pitchFamily="2" charset="-122"/>
                <a:cs typeface="Times New Roman" panose="02020603050405020304" pitchFamily="18" charset="0"/>
              </a:rPr>
              <a:t>悲</a:t>
            </a:r>
            <a:r>
              <a:rPr lang="en-US" altLang="zh-CN" sz="1500" dirty="0">
                <a:effectLst/>
                <a:ea typeface="DengXian" panose="02010600030101010101" pitchFamily="2" charset="-122"/>
                <a:cs typeface="Times New Roman" panose="02020603050405020304" pitchFamily="18" charset="0"/>
              </a:rPr>
              <a:t>  bi (</a:t>
            </a:r>
            <a:r>
              <a:rPr lang="ko-KR" altLang="en-US" sz="1500" dirty="0">
                <a:effectLst/>
                <a:ea typeface="DengXian" panose="02010600030101010101" pitchFamily="2" charset="-122"/>
                <a:cs typeface="Times New Roman" panose="02020603050405020304" pitchFamily="18" charset="0"/>
              </a:rPr>
              <a:t>비</a:t>
            </a:r>
            <a:r>
              <a:rPr lang="en-US" altLang="ko-KR" sz="1500" dirty="0">
                <a:effectLst/>
                <a:ea typeface="DengXian" panose="02010600030101010101" pitchFamily="2" charset="-122"/>
                <a:cs typeface="Times New Roman" panose="02020603050405020304" pitchFamily="18" charset="0"/>
              </a:rPr>
              <a:t>) </a:t>
            </a:r>
            <a:endParaRPr lang="en-US" sz="1500" dirty="0">
              <a:effectLst/>
              <a:ea typeface="DengXia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C7714C20-4E13-3A9A-B306-29233578676F}"/>
              </a:ext>
            </a:extLst>
          </p:cNvPr>
          <p:cNvSpPr txBox="1"/>
          <p:nvPr/>
        </p:nvSpPr>
        <p:spPr>
          <a:xfrm>
            <a:off x="88053" y="0"/>
            <a:ext cx="11846559"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8.23</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172009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37E537-505C-BAB1-14D0-37135AF2E73D}"/>
              </a:ext>
            </a:extLst>
          </p:cNvPr>
          <p:cNvSpPr txBox="1"/>
          <p:nvPr/>
        </p:nvSpPr>
        <p:spPr>
          <a:xfrm>
            <a:off x="304801" y="696687"/>
            <a:ext cx="12039599" cy="6161313"/>
          </a:xfrm>
          <a:prstGeom prst="rect">
            <a:avLst/>
          </a:prstGeom>
          <a:noFill/>
        </p:spPr>
        <p:txBody>
          <a:bodyPr wrap="square" numCol="3">
            <a:spAutoFit/>
          </a:bodyPr>
          <a:lstStyle/>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界</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gye</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계</a:t>
            </a:r>
            <a:r>
              <a:rPr lang="en-US" altLang="ko-KR" sz="2000" b="1" dirty="0">
                <a:effectLst/>
                <a:ea typeface="DengXian" panose="02010600030101010101" pitchFamily="2" charset="-122"/>
                <a:cs typeface="Times New Roman" panose="02020603050405020304" pitchFamily="18" charset="0"/>
              </a:rPr>
              <a:t>) realm</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乃</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000" b="1" i="0" dirty="0">
                <a:solidFill>
                  <a:srgbClr val="000000"/>
                </a:solidFill>
                <a:effectLst/>
              </a:rPr>
              <a:t>nae (</a:t>
            </a:r>
            <a:r>
              <a:rPr lang="ko-KR" altLang="en-US" sz="2000" b="1" i="0" dirty="0">
                <a:solidFill>
                  <a:srgbClr val="000000"/>
                </a:solidFill>
                <a:effectLst/>
                <a:latin typeface="+mj-ea"/>
                <a:ea typeface="+mj-ea"/>
              </a:rPr>
              <a:t>내</a:t>
            </a:r>
            <a:r>
              <a:rPr lang="en-US" altLang="ko-KR" sz="2000" b="1" i="0" dirty="0">
                <a:solidFill>
                  <a:srgbClr val="000000"/>
                </a:solidFill>
                <a:effectLst/>
              </a:rPr>
              <a:t>) therefore</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至</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3600" b="0" i="0" dirty="0">
                <a:solidFill>
                  <a:srgbClr val="000000"/>
                </a:solidFill>
                <a:effectLst/>
                <a:latin typeface="Times New Roman" panose="02020603050405020304" pitchFamily="18" charset="0"/>
              </a:rPr>
              <a:t> </a:t>
            </a:r>
            <a:r>
              <a:rPr lang="en-US" sz="2000" b="1" i="0" dirty="0">
                <a:solidFill>
                  <a:srgbClr val="000000"/>
                </a:solidFill>
                <a:effectLst/>
              </a:rPr>
              <a:t>ji (</a:t>
            </a:r>
            <a:r>
              <a:rPr lang="ko-KR" altLang="en-US" sz="2000" b="1" i="0" dirty="0">
                <a:solidFill>
                  <a:srgbClr val="000000"/>
                </a:solidFill>
                <a:effectLst/>
              </a:rPr>
              <a:t>지</a:t>
            </a:r>
            <a:r>
              <a:rPr lang="en-US" altLang="ko-KR" sz="2000" b="1" i="0" dirty="0">
                <a:solidFill>
                  <a:srgbClr val="000000"/>
                </a:solidFill>
                <a:effectLst/>
              </a:rPr>
              <a:t>) arrive</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明</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000" b="1" i="0" dirty="0">
                <a:solidFill>
                  <a:srgbClr val="000000"/>
                </a:solidFill>
                <a:effectLst/>
              </a:rPr>
              <a:t>myeong (</a:t>
            </a:r>
            <a:r>
              <a:rPr lang="ko-KR" altLang="en-US" sz="2000" b="1" i="0" dirty="0">
                <a:solidFill>
                  <a:srgbClr val="000000"/>
                </a:solidFill>
                <a:effectLst/>
              </a:rPr>
              <a:t>명</a:t>
            </a:r>
            <a:r>
              <a:rPr lang="en-US" altLang="ko-KR" sz="2000" b="1" i="0" dirty="0">
                <a:solidFill>
                  <a:srgbClr val="000000"/>
                </a:solidFill>
                <a:effectLst/>
              </a:rPr>
              <a:t>) bright</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盡</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jin</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진</a:t>
            </a:r>
            <a:r>
              <a:rPr lang="en-US" altLang="ko-KR" sz="2000" b="1" dirty="0">
                <a:effectLst/>
                <a:ea typeface="DengXian" panose="02010600030101010101" pitchFamily="2" charset="-122"/>
                <a:cs typeface="Times New Roman" panose="02020603050405020304" pitchFamily="18" charset="0"/>
              </a:rPr>
              <a:t>) end</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老</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no (</a:t>
            </a:r>
            <a:r>
              <a:rPr lang="ko-KR" altLang="en-US" sz="2000" b="1" dirty="0">
                <a:effectLst/>
                <a:latin typeface="+mj-ea"/>
                <a:ea typeface="+mj-ea"/>
                <a:cs typeface="Times New Roman" panose="02020603050405020304" pitchFamily="18" charset="0"/>
              </a:rPr>
              <a:t>노</a:t>
            </a:r>
            <a:r>
              <a:rPr lang="en-US" altLang="ko-KR" sz="2000" b="1" dirty="0">
                <a:effectLst/>
                <a:ea typeface="DengXian" panose="02010600030101010101" pitchFamily="2" charset="-122"/>
                <a:cs typeface="Times New Roman" panose="02020603050405020304" pitchFamily="18" charset="0"/>
              </a:rPr>
              <a:t>) old</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死</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sa</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사</a:t>
            </a:r>
            <a:r>
              <a:rPr lang="en-US" altLang="ko-KR" sz="2000" b="1" dirty="0">
                <a:effectLst/>
                <a:ea typeface="DengXian" panose="02010600030101010101" pitchFamily="2" charset="-122"/>
                <a:cs typeface="Times New Roman" panose="02020603050405020304" pitchFamily="18" charset="0"/>
              </a:rPr>
              <a:t>) death</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集</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jib (</a:t>
            </a:r>
            <a:r>
              <a:rPr lang="ko-KR" altLang="en-US" sz="2000" b="1" dirty="0">
                <a:effectLst/>
                <a:latin typeface="+mj-ea"/>
                <a:ea typeface="+mj-ea"/>
                <a:cs typeface="Times New Roman" panose="02020603050405020304" pitchFamily="18" charset="0"/>
              </a:rPr>
              <a:t>집</a:t>
            </a:r>
            <a:r>
              <a:rPr lang="en-US" altLang="ko-KR" sz="2000" b="1" dirty="0">
                <a:effectLst/>
                <a:ea typeface="DengXian" panose="02010600030101010101" pitchFamily="2" charset="-122"/>
                <a:cs typeface="Times New Roman" panose="02020603050405020304" pitchFamily="18" charset="0"/>
              </a:rPr>
              <a:t>) origination</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道</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do (</a:t>
            </a:r>
            <a:r>
              <a:rPr lang="ko-KR" altLang="en-US" sz="2000" b="1" dirty="0">
                <a:effectLst/>
                <a:latin typeface="+mj-ea"/>
                <a:ea typeface="+mj-ea"/>
                <a:cs typeface="Times New Roman" panose="02020603050405020304" pitchFamily="18" charset="0"/>
              </a:rPr>
              <a:t>도</a:t>
            </a:r>
            <a:r>
              <a:rPr lang="en-US" altLang="ko-KR" sz="2000" b="1" dirty="0">
                <a:effectLst/>
                <a:ea typeface="DengXian" panose="02010600030101010101" pitchFamily="2" charset="-122"/>
                <a:cs typeface="Times New Roman" panose="02020603050405020304" pitchFamily="18" charset="0"/>
              </a:rPr>
              <a:t>) Dao</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latin typeface="Calibri" panose="020F0502020204030204" pitchFamily="34" charset="0"/>
                <a:ea typeface="DengXian" panose="02010600030101010101" pitchFamily="2" charset="-122"/>
                <a:cs typeface="Times New Roman" panose="02020603050405020304" pitchFamily="18" charset="0"/>
              </a:rPr>
              <a:t>智</a:t>
            </a:r>
            <a:r>
              <a:rPr lang="en-US" altLang="zh-CN" sz="36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ji (</a:t>
            </a:r>
            <a:r>
              <a:rPr lang="ko-KR" altLang="en-US" sz="2000" b="1" dirty="0">
                <a:effectLst/>
                <a:latin typeface="+mj-ea"/>
                <a:ea typeface="+mj-ea"/>
                <a:cs typeface="Times New Roman" panose="02020603050405020304" pitchFamily="18" charset="0"/>
              </a:rPr>
              <a:t>지</a:t>
            </a:r>
            <a:r>
              <a:rPr lang="en-US" altLang="ko-KR" sz="2000" b="1" dirty="0">
                <a:effectLst/>
                <a:ea typeface="DengXian" panose="02010600030101010101" pitchFamily="2" charset="-122"/>
                <a:cs typeface="Times New Roman" panose="02020603050405020304" pitchFamily="18" charset="0"/>
              </a:rPr>
              <a:t>) to know</a:t>
            </a:r>
            <a:endParaRPr lang="en-US" sz="2000"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得</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deuk</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득</a:t>
            </a:r>
            <a:r>
              <a:rPr lang="en-US" altLang="ko-KR" sz="2000" b="1" dirty="0">
                <a:effectLst/>
                <a:ea typeface="DengXian" panose="02010600030101010101" pitchFamily="2" charset="-122"/>
                <a:cs typeface="Times New Roman" panose="02020603050405020304" pitchFamily="18" charset="0"/>
              </a:rPr>
              <a:t>)  obtain</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以</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i</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이</a:t>
            </a:r>
            <a:r>
              <a:rPr lang="en-US" altLang="ko-KR" sz="2000" b="1" dirty="0">
                <a:effectLst/>
                <a:ea typeface="DengXian" panose="02010600030101010101" pitchFamily="2" charset="-122"/>
                <a:cs typeface="Times New Roman" panose="02020603050405020304" pitchFamily="18" charset="0"/>
              </a:rPr>
              <a:t>) with; therefore</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介</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gae</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개</a:t>
            </a:r>
            <a:r>
              <a:rPr lang="en-US" altLang="ko-KR" sz="2000" b="1" dirty="0">
                <a:effectLst/>
                <a:ea typeface="DengXian" panose="02010600030101010101" pitchFamily="2" charset="-122"/>
                <a:cs typeface="Times New Roman" panose="02020603050405020304" pitchFamily="18" charset="0"/>
              </a:rPr>
              <a:t>) between</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匕</a:t>
            </a:r>
            <a:r>
              <a:rPr lang="en-US" altLang="zh-CN" sz="3600" b="1" dirty="0">
                <a:effectLst/>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bi (</a:t>
            </a:r>
            <a:r>
              <a:rPr lang="ko-KR" altLang="en-US" sz="2000" b="1" dirty="0">
                <a:effectLst/>
                <a:latin typeface="+mj-ea"/>
                <a:ea typeface="+mj-ea"/>
                <a:cs typeface="Times New Roman" panose="02020603050405020304" pitchFamily="18" charset="0"/>
              </a:rPr>
              <a:t>비</a:t>
            </a:r>
            <a:r>
              <a:rPr lang="en-US" altLang="ko-KR" sz="2000" b="1" dirty="0">
                <a:effectLst/>
                <a:ea typeface="DengXian" panose="02010600030101010101" pitchFamily="2" charset="-122"/>
                <a:cs typeface="Times New Roman" panose="02020603050405020304" pitchFamily="18" charset="0"/>
              </a:rPr>
              <a:t>) spoon; dagger</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歹</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dae</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대</a:t>
            </a:r>
            <a:r>
              <a:rPr lang="en-US" altLang="ko-KR" sz="2000" b="1" dirty="0">
                <a:effectLst/>
                <a:ea typeface="DengXian" panose="02010600030101010101" pitchFamily="2" charset="-122"/>
                <a:cs typeface="Times New Roman" panose="02020603050405020304" pitchFamily="18" charset="0"/>
              </a:rPr>
              <a:t>) bad, evil</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首</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su</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수</a:t>
            </a:r>
            <a:r>
              <a:rPr lang="en-US" altLang="ko-KR" sz="2000" b="1" dirty="0">
                <a:effectLst/>
                <a:ea typeface="DengXian" panose="02010600030101010101" pitchFamily="2" charset="-122"/>
                <a:cs typeface="Times New Roman" panose="02020603050405020304" pitchFamily="18" charset="0"/>
              </a:rPr>
              <a:t>) best; chief</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辶</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chak</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착</a:t>
            </a:r>
            <a:r>
              <a:rPr lang="en-US" altLang="ko-KR" sz="2000" b="1" dirty="0">
                <a:effectLst/>
                <a:ea typeface="DengXian" panose="02010600030101010101" pitchFamily="2" charset="-122"/>
                <a:cs typeface="Times New Roman" panose="02020603050405020304" pitchFamily="18" charset="0"/>
              </a:rPr>
              <a:t>) walk</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知</a:t>
            </a:r>
            <a:r>
              <a:rPr lang="en-US" altLang="zh-CN" sz="3600" b="1" dirty="0">
                <a:effectLst/>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ji (</a:t>
            </a:r>
            <a:r>
              <a:rPr lang="ko-KR" altLang="en-US" sz="2000" b="1" dirty="0">
                <a:effectLst/>
                <a:latin typeface="+mj-ea"/>
                <a:ea typeface="+mj-ea"/>
                <a:cs typeface="Times New Roman" panose="02020603050405020304" pitchFamily="18" charset="0"/>
              </a:rPr>
              <a:t>지</a:t>
            </a:r>
            <a:r>
              <a:rPr lang="en-US" altLang="ko-KR" sz="2000" b="1" dirty="0">
                <a:effectLst/>
                <a:ea typeface="DengXian" panose="02010600030101010101" pitchFamily="2" charset="-122"/>
                <a:cs typeface="Times New Roman" panose="02020603050405020304" pitchFamily="18" charset="0"/>
              </a:rPr>
              <a:t>) to know</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矢</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si</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시</a:t>
            </a:r>
            <a:r>
              <a:rPr lang="en-US" altLang="ko-KR" sz="2000" b="1" dirty="0">
                <a:effectLst/>
                <a:ea typeface="DengXian" panose="02010600030101010101" pitchFamily="2" charset="-122"/>
                <a:cs typeface="Times New Roman" panose="02020603050405020304" pitchFamily="18" charset="0"/>
              </a:rPr>
              <a:t>) arrow</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天</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cheon</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천</a:t>
            </a:r>
            <a:r>
              <a:rPr lang="en-US" altLang="ko-KR" sz="2000" b="1" dirty="0">
                <a:effectLst/>
                <a:ea typeface="DengXian" panose="02010600030101010101" pitchFamily="2" charset="-122"/>
                <a:cs typeface="Times New Roman" panose="02020603050405020304" pitchFamily="18" charset="0"/>
              </a:rPr>
              <a:t>) heaven</a:t>
            </a:r>
            <a:endParaRPr lang="en-US" sz="2000"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㝵</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deuk</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득</a:t>
            </a:r>
            <a:r>
              <a:rPr lang="en-US" altLang="ko-KR" sz="2000" b="1" dirty="0">
                <a:effectLst/>
                <a:ea typeface="DengXian" panose="02010600030101010101" pitchFamily="2" charset="-122"/>
                <a:cs typeface="Times New Roman" panose="02020603050405020304" pitchFamily="18" charset="0"/>
              </a:rPr>
              <a:t>) obtain</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旦</a:t>
            </a:r>
            <a:r>
              <a:rPr lang="en-US" altLang="zh-CN" sz="3600" b="1" dirty="0">
                <a:effectLst/>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dan (</a:t>
            </a:r>
            <a:r>
              <a:rPr lang="ko-KR" altLang="en-US" sz="2000" b="1" dirty="0">
                <a:effectLst/>
                <a:latin typeface="+mj-ea"/>
                <a:ea typeface="+mj-ea"/>
                <a:cs typeface="Times New Roman" panose="02020603050405020304" pitchFamily="18" charset="0"/>
              </a:rPr>
              <a:t>단</a:t>
            </a:r>
            <a:r>
              <a:rPr lang="en-US" altLang="ko-KR" sz="2000" b="1" dirty="0">
                <a:effectLst/>
                <a:ea typeface="DengXian" panose="02010600030101010101" pitchFamily="2" charset="-122"/>
                <a:cs typeface="Times New Roman" panose="02020603050405020304" pitchFamily="18" charset="0"/>
              </a:rPr>
              <a:t>) dawn</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山</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san</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산</a:t>
            </a:r>
            <a:r>
              <a:rPr lang="en-US" altLang="ko-KR" sz="2000" b="1" dirty="0">
                <a:effectLst/>
                <a:ea typeface="DengXian" panose="02010600030101010101" pitchFamily="2" charset="-122"/>
                <a:cs typeface="Times New Roman" panose="02020603050405020304" pitchFamily="18" charset="0"/>
              </a:rPr>
              <a:t>) mountain</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亼</a:t>
            </a:r>
            <a:r>
              <a:rPr lang="en-US" altLang="zh-CN" sz="3600" b="1" dirty="0">
                <a:effectLst/>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jib (</a:t>
            </a:r>
            <a:r>
              <a:rPr lang="ko-KR" altLang="en-US" sz="2000" b="1" dirty="0">
                <a:effectLst/>
                <a:latin typeface="+mj-ea"/>
                <a:ea typeface="+mj-ea"/>
                <a:cs typeface="Times New Roman" panose="02020603050405020304" pitchFamily="18" charset="0"/>
              </a:rPr>
              <a:t>집</a:t>
            </a:r>
            <a:r>
              <a:rPr lang="en-US" altLang="ko-KR" sz="2000" b="1" dirty="0">
                <a:effectLst/>
                <a:ea typeface="DengXian" panose="02010600030101010101" pitchFamily="2" charset="-122"/>
                <a:cs typeface="Times New Roman" panose="02020603050405020304" pitchFamily="18" charset="0"/>
              </a:rPr>
              <a:t>) gather</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命</a:t>
            </a:r>
            <a:r>
              <a:rPr lang="en-US" altLang="zh-CN" sz="3600" b="1" dirty="0">
                <a:effectLst/>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myeong (</a:t>
            </a:r>
            <a:r>
              <a:rPr lang="ko-KR" altLang="en-US" sz="2000" b="1" dirty="0">
                <a:effectLst/>
                <a:latin typeface="+mj-ea"/>
                <a:ea typeface="+mj-ea"/>
                <a:cs typeface="Times New Roman" panose="02020603050405020304" pitchFamily="18" charset="0"/>
              </a:rPr>
              <a:t>명</a:t>
            </a:r>
            <a:r>
              <a:rPr lang="en-US" altLang="ko-KR" sz="2000" b="1" dirty="0">
                <a:effectLst/>
                <a:ea typeface="DengXian" panose="02010600030101010101" pitchFamily="2" charset="-122"/>
                <a:cs typeface="Times New Roman" panose="02020603050405020304" pitchFamily="18" charset="0"/>
              </a:rPr>
              <a:t>) life</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altLang="en-US" sz="3600" b="1" dirty="0">
                <a:effectLst/>
                <a:ea typeface="DengXian" panose="02010600030101010101" pitchFamily="2" charset="-122"/>
                <a:cs typeface="Times New Roman" panose="02020603050405020304" pitchFamily="18" charset="0"/>
              </a:rPr>
              <a:t>聿</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yul</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율</a:t>
            </a:r>
            <a:r>
              <a:rPr lang="en-US" altLang="ko-KR" sz="2000" b="1" dirty="0">
                <a:effectLst/>
                <a:ea typeface="DengXian" panose="02010600030101010101" pitchFamily="2" charset="-122"/>
                <a:cs typeface="Times New Roman" panose="02020603050405020304" pitchFamily="18" charset="0"/>
              </a:rPr>
              <a:t>) brush</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唐</a:t>
            </a:r>
            <a:r>
              <a:rPr lang="en-US" altLang="zh-CN" sz="3600" b="1" dirty="0">
                <a:effectLst/>
                <a:ea typeface="DengXian" panose="02010600030101010101" pitchFamily="2" charset="-122"/>
                <a:cs typeface="Times New Roman" panose="02020603050405020304" pitchFamily="18" charset="0"/>
              </a:rPr>
              <a:t> </a:t>
            </a:r>
            <a:r>
              <a:rPr lang="en-US" altLang="zh-CN" sz="2000" b="1" dirty="0">
                <a:effectLst/>
                <a:ea typeface="DengXian" panose="02010600030101010101" pitchFamily="2" charset="-122"/>
                <a:cs typeface="Times New Roman" panose="02020603050405020304" pitchFamily="18" charset="0"/>
              </a:rPr>
              <a:t>dang (</a:t>
            </a:r>
            <a:r>
              <a:rPr lang="ko-KR" altLang="en-US" sz="2000" b="1" dirty="0">
                <a:effectLst/>
                <a:latin typeface="+mj-ea"/>
                <a:ea typeface="+mj-ea"/>
                <a:cs typeface="Times New Roman" panose="02020603050405020304" pitchFamily="18" charset="0"/>
              </a:rPr>
              <a:t>당</a:t>
            </a:r>
            <a:r>
              <a:rPr lang="en-US" altLang="ko-KR" sz="2000" b="1" dirty="0">
                <a:effectLst/>
                <a:ea typeface="DengXian" panose="02010600030101010101" pitchFamily="2" charset="-122"/>
                <a:cs typeface="Times New Roman" panose="02020603050405020304" pitchFamily="18" charset="0"/>
              </a:rPr>
              <a:t>) Tang</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門</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mun</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문</a:t>
            </a:r>
            <a:r>
              <a:rPr lang="en-US" altLang="ko-KR" sz="2000" b="1" dirty="0">
                <a:effectLst/>
                <a:ea typeface="DengXian" panose="02010600030101010101" pitchFamily="2" charset="-122"/>
                <a:cs typeface="Times New Roman" panose="02020603050405020304" pitchFamily="18" charset="0"/>
              </a:rPr>
              <a:t>) gate</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屮</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jwa</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좌</a:t>
            </a:r>
            <a:r>
              <a:rPr lang="en-US" altLang="ko-KR" sz="2000" b="1" dirty="0">
                <a:effectLst/>
                <a:ea typeface="DengXian" panose="02010600030101010101" pitchFamily="2" charset="-122"/>
                <a:cs typeface="Times New Roman" panose="02020603050405020304" pitchFamily="18" charset="0"/>
              </a:rPr>
              <a:t>) left hand</a:t>
            </a:r>
            <a:endParaRPr lang="en-US" altLang="zh-CN" sz="2000" b="1" dirty="0">
              <a:effectLst/>
              <a:ea typeface="DengXian" panose="02010600030101010101" pitchFamily="2" charset="-122"/>
              <a:cs typeface="Times New Roman" panose="02020603050405020304" pitchFamily="18" charset="0"/>
            </a:endParaRPr>
          </a:p>
          <a:p>
            <a:pPr marL="742950" marR="0" indent="-742950">
              <a:lnSpc>
                <a:spcPct val="107000"/>
              </a:lnSpc>
              <a:spcBef>
                <a:spcPts val="0"/>
              </a:spcBef>
              <a:spcAft>
                <a:spcPts val="0"/>
              </a:spcAft>
              <a:buFont typeface="+mj-lt"/>
              <a:buAutoNum type="arabicParenR" startAt="211"/>
            </a:pPr>
            <a:r>
              <a:rPr lang="zh-CN" sz="3600" b="1" dirty="0">
                <a:effectLst/>
                <a:ea typeface="DengXian" panose="02010600030101010101" pitchFamily="2" charset="-122"/>
                <a:cs typeface="Times New Roman" panose="02020603050405020304" pitchFamily="18" charset="0"/>
              </a:rPr>
              <a:t>出</a:t>
            </a:r>
            <a:r>
              <a:rPr lang="en-US" altLang="zh-CN" sz="3600" b="1" dirty="0">
                <a:effectLst/>
                <a:ea typeface="DengXian" panose="02010600030101010101" pitchFamily="2" charset="-122"/>
                <a:cs typeface="Times New Roman" panose="02020603050405020304" pitchFamily="18" charset="0"/>
              </a:rPr>
              <a:t> </a:t>
            </a:r>
            <a:r>
              <a:rPr lang="en-US" altLang="zh-CN" sz="2000" b="1" dirty="0" err="1">
                <a:effectLst/>
                <a:ea typeface="DengXian" panose="02010600030101010101" pitchFamily="2" charset="-122"/>
                <a:cs typeface="Times New Roman" panose="02020603050405020304" pitchFamily="18" charset="0"/>
              </a:rPr>
              <a:t>chul</a:t>
            </a:r>
            <a:r>
              <a:rPr lang="en-US" altLang="zh-CN" sz="2000" b="1" dirty="0">
                <a:effectLst/>
                <a:ea typeface="DengXian" panose="02010600030101010101" pitchFamily="2" charset="-122"/>
                <a:cs typeface="Times New Roman" panose="02020603050405020304" pitchFamily="18" charset="0"/>
              </a:rPr>
              <a:t> (</a:t>
            </a:r>
            <a:r>
              <a:rPr lang="ko-KR" altLang="en-US" sz="2000" b="1" dirty="0">
                <a:effectLst/>
                <a:latin typeface="+mj-ea"/>
                <a:ea typeface="+mj-ea"/>
                <a:cs typeface="Times New Roman" panose="02020603050405020304" pitchFamily="18" charset="0"/>
              </a:rPr>
              <a:t>출</a:t>
            </a:r>
            <a:r>
              <a:rPr lang="en-US" altLang="ko-KR" sz="2000" b="1" dirty="0">
                <a:effectLst/>
                <a:ea typeface="DengXian" panose="02010600030101010101" pitchFamily="2" charset="-122"/>
                <a:cs typeface="Times New Roman" panose="02020603050405020304" pitchFamily="18" charset="0"/>
              </a:rPr>
              <a:t>) go out</a:t>
            </a:r>
            <a:endParaRPr lang="en-US" sz="2000" dirty="0">
              <a:effectLst/>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3BCEBDB5-3540-DDB0-D56C-6D8A3C5C0598}"/>
              </a:ext>
            </a:extLst>
          </p:cNvPr>
          <p:cNvSpPr txBox="1"/>
          <p:nvPr/>
        </p:nvSpPr>
        <p:spPr>
          <a:xfrm>
            <a:off x="150707" y="0"/>
            <a:ext cx="11865185"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246396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593530-6A6F-B620-EEFE-EA9FF216F5FA}"/>
              </a:ext>
            </a:extLst>
          </p:cNvPr>
          <p:cNvSpPr txBox="1"/>
          <p:nvPr/>
        </p:nvSpPr>
        <p:spPr>
          <a:xfrm>
            <a:off x="399569" y="829875"/>
            <a:ext cx="11349317" cy="2893100"/>
          </a:xfrm>
          <a:prstGeom prst="rect">
            <a:avLst/>
          </a:prstGeom>
          <a:noFill/>
        </p:spPr>
        <p:txBody>
          <a:bodyPr wrap="square">
            <a:spAutoFit/>
          </a:bodyPr>
          <a:lstStyle/>
          <a:p>
            <a:pPr>
              <a:spcAft>
                <a:spcPts val="2400"/>
              </a:spcAft>
            </a:pPr>
            <a:r>
              <a:rPr lang="zh-CN" altLang="en-US" sz="5400" b="1" dirty="0"/>
              <a:t>       界                  乃            至             明</a:t>
            </a:r>
            <a:endParaRPr lang="en-US" altLang="zh-CN" sz="5400" b="1" dirty="0"/>
          </a:p>
          <a:p>
            <a:pPr>
              <a:spcAft>
                <a:spcPts val="2400"/>
              </a:spcAft>
            </a:pPr>
            <a:r>
              <a:rPr lang="zh-CN" altLang="en-US" sz="4400" b="1" i="0" dirty="0">
                <a:solidFill>
                  <a:srgbClr val="000000"/>
                </a:solidFill>
                <a:effectLst/>
                <a:latin typeface="Times New Roman" panose="02020603050405020304" pitchFamily="18" charset="0"/>
              </a:rPr>
              <a:t>   田      介             丿 ㇡          𠫔  土         日   月</a:t>
            </a:r>
            <a:endParaRPr lang="en-US" altLang="zh-CN" sz="4400" b="1" i="0" dirty="0">
              <a:solidFill>
                <a:srgbClr val="000000"/>
              </a:solidFill>
              <a:effectLst/>
              <a:latin typeface="Times New Roman" panose="02020603050405020304" pitchFamily="18" charset="0"/>
            </a:endParaRPr>
          </a:p>
          <a:p>
            <a:pPr>
              <a:spcAft>
                <a:spcPts val="2400"/>
              </a:spcAft>
            </a:pPr>
            <a:r>
              <a:rPr lang="zh-CN" altLang="en-US" sz="4400" b="1" i="0" dirty="0">
                <a:solidFill>
                  <a:srgbClr val="000000"/>
                </a:solidFill>
                <a:effectLst/>
                <a:latin typeface="Times New Roman" panose="02020603050405020304" pitchFamily="18" charset="0"/>
              </a:rPr>
              <a:t>囗 十   人 丿丨                      一 厶           囗 一</a:t>
            </a:r>
            <a:endParaRPr lang="en-US" sz="4400" b="1" dirty="0"/>
          </a:p>
        </p:txBody>
      </p:sp>
      <p:sp>
        <p:nvSpPr>
          <p:cNvPr id="4" name="TextBox 3">
            <a:extLst>
              <a:ext uri="{FF2B5EF4-FFF2-40B4-BE49-F238E27FC236}">
                <a16:creationId xmlns:a16="http://schemas.microsoft.com/office/drawing/2014/main" id="{20A716A0-0065-DE18-40D2-D35CE6797A99}"/>
              </a:ext>
            </a:extLst>
          </p:cNvPr>
          <p:cNvSpPr txBox="1"/>
          <p:nvPr/>
        </p:nvSpPr>
        <p:spPr>
          <a:xfrm>
            <a:off x="399569" y="4385795"/>
            <a:ext cx="11349317" cy="2677656"/>
          </a:xfrm>
          <a:prstGeom prst="rect">
            <a:avLst/>
          </a:prstGeom>
          <a:noFill/>
        </p:spPr>
        <p:txBody>
          <a:bodyPr wrap="square" numCol="3" rtlCol="0">
            <a:spAutoFit/>
          </a:bodyPr>
          <a:lstStyle/>
          <a:p>
            <a:r>
              <a:rPr lang="zh-CN" altLang="en-US" sz="2400" dirty="0"/>
              <a:t>界   </a:t>
            </a:r>
            <a:r>
              <a:rPr lang="en-US" altLang="zh-CN" sz="2400" dirty="0" err="1"/>
              <a:t>gye</a:t>
            </a:r>
            <a:r>
              <a:rPr lang="en-US" altLang="zh-CN" sz="2400" dirty="0"/>
              <a:t> (</a:t>
            </a:r>
            <a:r>
              <a:rPr lang="ko-KR" altLang="en-US" sz="2400" dirty="0"/>
              <a:t>계</a:t>
            </a:r>
            <a:r>
              <a:rPr lang="en-US" altLang="ko-KR" sz="2400" dirty="0"/>
              <a:t>) </a:t>
            </a:r>
            <a:r>
              <a:rPr lang="en-US" altLang="zh-CN" sz="2400" dirty="0"/>
              <a:t>realm</a:t>
            </a:r>
            <a:r>
              <a:rPr lang="zh-CN" altLang="en-US" sz="2400" dirty="0"/>
              <a:t>          </a:t>
            </a:r>
            <a:endParaRPr lang="en-US" altLang="zh-CN" sz="2400" dirty="0"/>
          </a:p>
          <a:p>
            <a:r>
              <a:rPr lang="zh-CN" altLang="en-US" sz="2400" dirty="0"/>
              <a:t>田   </a:t>
            </a:r>
            <a:r>
              <a:rPr lang="en-US" altLang="zh-CN" sz="2400" dirty="0"/>
              <a:t>jeon (</a:t>
            </a:r>
            <a:r>
              <a:rPr lang="ko-KR" altLang="en-US" sz="2400" dirty="0"/>
              <a:t>전</a:t>
            </a:r>
            <a:r>
              <a:rPr lang="en-US" altLang="ko-KR" sz="2400" dirty="0"/>
              <a:t>) field</a:t>
            </a:r>
            <a:r>
              <a:rPr lang="zh-CN" altLang="en-US" sz="2400" dirty="0"/>
              <a:t>   </a:t>
            </a:r>
            <a:endParaRPr lang="en-US" altLang="zh-CN" sz="2400" dirty="0"/>
          </a:p>
          <a:p>
            <a:r>
              <a:rPr lang="zh-CN" altLang="en-US" sz="2400" dirty="0"/>
              <a:t>介   </a:t>
            </a:r>
            <a:r>
              <a:rPr kumimoji="0" lang="en-US" altLang="zh-CN" sz="2400" i="0" u="none" strike="noStrike" kern="1200" cap="none" spc="0" normalizeH="0" baseline="0" noProof="0" dirty="0" err="1">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gae</a:t>
            </a:r>
            <a:r>
              <a:rPr kumimoji="0" lang="en-US" altLang="zh-CN" sz="240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 (</a:t>
            </a:r>
            <a:r>
              <a:rPr kumimoji="0" lang="ko-KR" altLang="en-US" sz="2400"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개</a:t>
            </a:r>
            <a:r>
              <a:rPr kumimoji="0" lang="en-US" altLang="ko-KR" sz="240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 between</a:t>
            </a:r>
            <a:r>
              <a:rPr lang="zh-CN" altLang="en-US" sz="2400" dirty="0"/>
              <a:t>                            </a:t>
            </a:r>
            <a:endParaRPr lang="en-US" altLang="zh-CN" sz="2400" dirty="0"/>
          </a:p>
          <a:p>
            <a:r>
              <a:rPr lang="zh-CN" altLang="en-US" sz="2400" dirty="0"/>
              <a:t>囗   </a:t>
            </a:r>
            <a:r>
              <a:rPr lang="en-US" altLang="zh-CN" sz="2400" dirty="0" err="1"/>
              <a:t>wi</a:t>
            </a:r>
            <a:r>
              <a:rPr lang="en-US" altLang="zh-CN" sz="2400" dirty="0"/>
              <a:t> (</a:t>
            </a:r>
            <a:r>
              <a:rPr lang="ko-KR" altLang="en-US" sz="2400" dirty="0"/>
              <a:t>위</a:t>
            </a:r>
            <a:r>
              <a:rPr lang="en-US" altLang="ko-KR" sz="2400" dirty="0"/>
              <a:t>)  circle</a:t>
            </a:r>
            <a:endParaRPr lang="en-US" altLang="zh-CN" sz="2400" dirty="0"/>
          </a:p>
          <a:p>
            <a:r>
              <a:rPr lang="zh-CN" altLang="en-US" sz="2400" dirty="0"/>
              <a:t>十   </a:t>
            </a:r>
            <a:r>
              <a:rPr lang="en-US" altLang="zh-CN" sz="2400" dirty="0" err="1"/>
              <a:t>shib</a:t>
            </a:r>
            <a:r>
              <a:rPr lang="en-US" altLang="zh-CN" sz="2400" dirty="0"/>
              <a:t> (</a:t>
            </a:r>
            <a:r>
              <a:rPr lang="ko-KR" altLang="en-US" sz="2400" dirty="0"/>
              <a:t>십</a:t>
            </a:r>
            <a:r>
              <a:rPr lang="en-US" altLang="ko-KR" sz="2400" dirty="0"/>
              <a:t>) ten</a:t>
            </a:r>
            <a:endParaRPr lang="en-US" altLang="zh-CN" sz="2400" dirty="0"/>
          </a:p>
          <a:p>
            <a:r>
              <a:rPr lang="zh-CN" altLang="en-US" sz="2400" dirty="0"/>
              <a:t>人   </a:t>
            </a:r>
            <a:r>
              <a:rPr lang="en-US" altLang="zh-CN" sz="2400" dirty="0"/>
              <a:t>in (</a:t>
            </a:r>
            <a:r>
              <a:rPr lang="ko-KR" altLang="en-US" sz="2400" dirty="0"/>
              <a:t>인</a:t>
            </a:r>
            <a:r>
              <a:rPr lang="en-US" altLang="ko-KR" sz="2400" dirty="0"/>
              <a:t>) person</a:t>
            </a:r>
            <a:endParaRPr lang="en-US" altLang="zh-CN" sz="2400" dirty="0"/>
          </a:p>
          <a:p>
            <a:endParaRPr lang="en-US" altLang="zh-CN" sz="2400" dirty="0"/>
          </a:p>
          <a:p>
            <a:r>
              <a:rPr lang="zh-CN" altLang="en-US" sz="2400" dirty="0"/>
              <a:t>丿 </a:t>
            </a:r>
            <a:r>
              <a:rPr lang="en-US" altLang="zh-CN" sz="2400" dirty="0" err="1"/>
              <a:t>byeol</a:t>
            </a:r>
            <a:r>
              <a:rPr lang="en-US" altLang="zh-CN" sz="2400" dirty="0"/>
              <a:t> (</a:t>
            </a:r>
            <a:r>
              <a:rPr lang="ko-KR" altLang="en-US" sz="2400" dirty="0"/>
              <a:t>별</a:t>
            </a:r>
            <a:r>
              <a:rPr lang="en-US" altLang="ko-KR" sz="2400" dirty="0"/>
              <a:t>) slash</a:t>
            </a:r>
            <a:endParaRPr lang="en-US" altLang="zh-CN" sz="2400" dirty="0"/>
          </a:p>
          <a:p>
            <a:r>
              <a:rPr lang="zh-CN" altLang="en-US" sz="2400" dirty="0">
                <a:highlight>
                  <a:srgbClr val="00FF00"/>
                </a:highlight>
              </a:rPr>
              <a:t>丨</a:t>
            </a:r>
            <a:r>
              <a:rPr lang="zh-CN" altLang="en-US" sz="2400" dirty="0"/>
              <a:t> </a:t>
            </a:r>
            <a:r>
              <a:rPr lang="en-US" altLang="zh-CN" sz="2400" dirty="0" err="1"/>
              <a:t>gon</a:t>
            </a:r>
            <a:r>
              <a:rPr lang="en-US" altLang="zh-CN" sz="2400" dirty="0"/>
              <a:t> (</a:t>
            </a:r>
            <a:r>
              <a:rPr lang="ko-KR" altLang="en-US" sz="2400" dirty="0"/>
              <a:t>곤</a:t>
            </a:r>
            <a:r>
              <a:rPr lang="en-US" altLang="ko-KR" sz="2400" dirty="0"/>
              <a:t>) rod</a:t>
            </a:r>
            <a:r>
              <a:rPr lang="en-US" altLang="zh-CN" sz="2400" dirty="0"/>
              <a:t> </a:t>
            </a:r>
          </a:p>
          <a:p>
            <a:r>
              <a:rPr lang="zh-CN" altLang="en-US" sz="2400" dirty="0"/>
              <a:t>乃  </a:t>
            </a:r>
            <a:r>
              <a:rPr lang="en-US" altLang="zh-CN" sz="2400" dirty="0"/>
              <a:t>nae (</a:t>
            </a:r>
            <a:r>
              <a:rPr lang="ko-KR" altLang="en-US" sz="2400" dirty="0"/>
              <a:t>내</a:t>
            </a:r>
            <a:r>
              <a:rPr lang="en-US" altLang="ko-KR" sz="2400" dirty="0"/>
              <a:t>) </a:t>
            </a:r>
            <a:r>
              <a:rPr lang="en-US" altLang="zh-CN" sz="2400" dirty="0"/>
              <a:t>therefore</a:t>
            </a:r>
            <a:r>
              <a:rPr lang="zh-CN" altLang="en-US" sz="2400" dirty="0"/>
              <a:t> </a:t>
            </a:r>
            <a:endParaRPr lang="en-US" altLang="zh-CN" sz="2400" dirty="0"/>
          </a:p>
          <a:p>
            <a:r>
              <a:rPr lang="zh-CN" altLang="en-US" sz="2400" dirty="0"/>
              <a:t>㇡ </a:t>
            </a:r>
          </a:p>
          <a:p>
            <a:r>
              <a:rPr lang="zh-CN" altLang="en-US" sz="2400" dirty="0"/>
              <a:t>至  </a:t>
            </a:r>
            <a:r>
              <a:rPr lang="en-US" altLang="zh-CN" sz="2400" dirty="0"/>
              <a:t>ji (</a:t>
            </a:r>
            <a:r>
              <a:rPr lang="ko-KR" altLang="en-US" sz="2400" dirty="0"/>
              <a:t>지</a:t>
            </a:r>
            <a:r>
              <a:rPr lang="en-US" altLang="ko-KR" sz="2400" dirty="0"/>
              <a:t>) </a:t>
            </a:r>
            <a:r>
              <a:rPr lang="en-US" altLang="zh-CN" sz="2400" dirty="0"/>
              <a:t>arrive</a:t>
            </a:r>
          </a:p>
          <a:p>
            <a:r>
              <a:rPr lang="zh-CN" altLang="en-US" sz="2400" dirty="0">
                <a:highlight>
                  <a:srgbClr val="00FF00"/>
                </a:highlight>
              </a:rPr>
              <a:t>𠫔</a:t>
            </a:r>
            <a:endParaRPr lang="en-US" altLang="zh-CN" sz="2400" dirty="0">
              <a:highlight>
                <a:srgbClr val="00FF00"/>
              </a:highlight>
            </a:endParaRPr>
          </a:p>
          <a:p>
            <a:endParaRPr lang="en-US" altLang="zh-CN" sz="2400" dirty="0"/>
          </a:p>
          <a:p>
            <a:r>
              <a:rPr lang="zh-CN" altLang="en-US" sz="2400" dirty="0"/>
              <a:t>土  </a:t>
            </a:r>
            <a:r>
              <a:rPr lang="en-US" altLang="zh-CN" sz="2400" dirty="0"/>
              <a:t>to (</a:t>
            </a:r>
            <a:r>
              <a:rPr lang="ko-KR" altLang="en-US" sz="2400" dirty="0"/>
              <a:t>토</a:t>
            </a:r>
            <a:r>
              <a:rPr lang="en-US" altLang="ko-KR" sz="2400" dirty="0"/>
              <a:t>)  earth</a:t>
            </a:r>
            <a:endParaRPr lang="zh-CN" altLang="en-US" sz="2400" dirty="0"/>
          </a:p>
          <a:p>
            <a:r>
              <a:rPr lang="zh-CN" altLang="en-US" sz="2400" dirty="0"/>
              <a:t>一  </a:t>
            </a:r>
            <a:r>
              <a:rPr lang="en-US" altLang="zh-CN" sz="2400" dirty="0"/>
              <a:t>il (</a:t>
            </a:r>
            <a:r>
              <a:rPr lang="ko-KR" altLang="en-US" sz="2400" dirty="0"/>
              <a:t>일</a:t>
            </a:r>
            <a:r>
              <a:rPr lang="en-US" altLang="ko-KR" sz="2400" dirty="0"/>
              <a:t>)  one</a:t>
            </a:r>
            <a:endParaRPr lang="en-US" altLang="zh-CN" sz="2400" dirty="0"/>
          </a:p>
          <a:p>
            <a:r>
              <a:rPr lang="zh-CN" altLang="en-US" sz="2400" dirty="0"/>
              <a:t>厶  </a:t>
            </a:r>
            <a:r>
              <a:rPr lang="en-US" altLang="zh-CN" sz="2400" dirty="0" err="1"/>
              <a:t>sa</a:t>
            </a:r>
            <a:r>
              <a:rPr lang="en-US" altLang="zh-CN" sz="2400" dirty="0"/>
              <a:t> (</a:t>
            </a:r>
            <a:r>
              <a:rPr lang="ko-KR" altLang="en-US" sz="2400" dirty="0"/>
              <a:t>사</a:t>
            </a:r>
            <a:r>
              <a:rPr lang="en-US" altLang="ko-KR" sz="2400" dirty="0"/>
              <a:t>)  self</a:t>
            </a:r>
            <a:endParaRPr lang="en-US" altLang="zh-CN" sz="2400" dirty="0"/>
          </a:p>
          <a:p>
            <a:r>
              <a:rPr lang="zh-CN" altLang="en-US" sz="2400" dirty="0"/>
              <a:t>明  </a:t>
            </a:r>
            <a:r>
              <a:rPr lang="en-US" altLang="zh-CN" sz="2400" dirty="0" err="1"/>
              <a:t>myeong</a:t>
            </a:r>
            <a:r>
              <a:rPr lang="en-US" altLang="zh-CN" sz="2400" dirty="0"/>
              <a:t> (</a:t>
            </a:r>
            <a:r>
              <a:rPr lang="ko-KR" altLang="en-US" sz="2400" dirty="0"/>
              <a:t>명</a:t>
            </a:r>
            <a:r>
              <a:rPr lang="en-US" altLang="ko-KR" sz="2400" dirty="0"/>
              <a:t>) </a:t>
            </a:r>
            <a:r>
              <a:rPr lang="en-US" altLang="zh-CN" sz="2400" dirty="0"/>
              <a:t>bright</a:t>
            </a:r>
            <a:r>
              <a:rPr lang="zh-CN" altLang="en-US" sz="2400" dirty="0"/>
              <a:t> </a:t>
            </a:r>
          </a:p>
          <a:p>
            <a:r>
              <a:rPr lang="zh-CN" altLang="en-US" sz="2400" dirty="0"/>
              <a:t>日   </a:t>
            </a:r>
            <a:r>
              <a:rPr lang="en-US" altLang="zh-CN" sz="2400" dirty="0"/>
              <a:t>il (</a:t>
            </a:r>
            <a:r>
              <a:rPr lang="ko-KR" altLang="en-US" sz="2400" dirty="0"/>
              <a:t>일</a:t>
            </a:r>
            <a:r>
              <a:rPr lang="en-US" altLang="ko-KR" sz="2400" dirty="0"/>
              <a:t>)  sun</a:t>
            </a:r>
            <a:endParaRPr lang="en-US" altLang="zh-CN" sz="2400" dirty="0"/>
          </a:p>
          <a:p>
            <a:r>
              <a:rPr lang="zh-CN" altLang="en-US" sz="2400" dirty="0"/>
              <a:t>月  </a:t>
            </a:r>
            <a:r>
              <a:rPr lang="en-US" altLang="zh-CN" sz="2400" dirty="0" err="1"/>
              <a:t>wol</a:t>
            </a:r>
            <a:r>
              <a:rPr lang="en-US" altLang="zh-CN" sz="2400" dirty="0"/>
              <a:t> (</a:t>
            </a:r>
            <a:r>
              <a:rPr lang="ko-KR" altLang="en-US" sz="2400" dirty="0"/>
              <a:t>월</a:t>
            </a:r>
            <a:r>
              <a:rPr lang="en-US" altLang="ko-KR" sz="2400" dirty="0"/>
              <a:t>)</a:t>
            </a:r>
            <a:endParaRPr lang="zh-CN" altLang="en-US" sz="2400" dirty="0"/>
          </a:p>
          <a:p>
            <a:endParaRPr lang="zh-CN" altLang="en-US" sz="2400" dirty="0"/>
          </a:p>
        </p:txBody>
      </p:sp>
      <p:cxnSp>
        <p:nvCxnSpPr>
          <p:cNvPr id="5" name="Straight Arrow Connector 4">
            <a:extLst>
              <a:ext uri="{FF2B5EF4-FFF2-40B4-BE49-F238E27FC236}">
                <a16:creationId xmlns:a16="http://schemas.microsoft.com/office/drawing/2014/main" id="{A27C6D44-01F8-61E2-D8F0-F8150FD32048}"/>
              </a:ext>
            </a:extLst>
          </p:cNvPr>
          <p:cNvCxnSpPr/>
          <p:nvPr/>
        </p:nvCxnSpPr>
        <p:spPr>
          <a:xfrm flipH="1">
            <a:off x="1319134" y="1686393"/>
            <a:ext cx="277318" cy="322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54FB7EE-A9E8-F83E-DA57-743BD2BED0CD}"/>
              </a:ext>
            </a:extLst>
          </p:cNvPr>
          <p:cNvCxnSpPr/>
          <p:nvPr/>
        </p:nvCxnSpPr>
        <p:spPr>
          <a:xfrm>
            <a:off x="2121108" y="1641423"/>
            <a:ext cx="299803" cy="4272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D7B0A24-C5F9-FF5F-B25E-A10A395C4C65}"/>
              </a:ext>
            </a:extLst>
          </p:cNvPr>
          <p:cNvCxnSpPr/>
          <p:nvPr/>
        </p:nvCxnSpPr>
        <p:spPr>
          <a:xfrm flipH="1">
            <a:off x="869430" y="2645764"/>
            <a:ext cx="262327" cy="367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7B4CB13-051A-7F0E-AA9F-EDF99CF9174C}"/>
              </a:ext>
            </a:extLst>
          </p:cNvPr>
          <p:cNvCxnSpPr>
            <a:cxnSpLocks/>
          </p:cNvCxnSpPr>
          <p:nvPr/>
        </p:nvCxnSpPr>
        <p:spPr>
          <a:xfrm>
            <a:off x="1236689" y="2645764"/>
            <a:ext cx="172386" cy="367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2D6FD1-449E-A6D0-219E-6B1CA7852DD1}"/>
              </a:ext>
            </a:extLst>
          </p:cNvPr>
          <p:cNvCxnSpPr/>
          <p:nvPr/>
        </p:nvCxnSpPr>
        <p:spPr>
          <a:xfrm flipH="1">
            <a:off x="2420911" y="2645764"/>
            <a:ext cx="104932" cy="367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2F9631-37A4-29A2-55E8-AD68FFA36763}"/>
              </a:ext>
            </a:extLst>
          </p:cNvPr>
          <p:cNvCxnSpPr/>
          <p:nvPr/>
        </p:nvCxnSpPr>
        <p:spPr>
          <a:xfrm>
            <a:off x="2623279" y="2720715"/>
            <a:ext cx="382249" cy="2923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7F9C29-53DF-3DCF-7129-7A806FFFC767}"/>
              </a:ext>
            </a:extLst>
          </p:cNvPr>
          <p:cNvCxnSpPr/>
          <p:nvPr/>
        </p:nvCxnSpPr>
        <p:spPr>
          <a:xfrm>
            <a:off x="2750695" y="2525843"/>
            <a:ext cx="839449" cy="487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F1D7FC-3140-5BB1-4FF6-AF64D50D2C3D}"/>
              </a:ext>
            </a:extLst>
          </p:cNvPr>
          <p:cNvCxnSpPr/>
          <p:nvPr/>
        </p:nvCxnSpPr>
        <p:spPr>
          <a:xfrm flipH="1">
            <a:off x="7592519" y="1709170"/>
            <a:ext cx="254832" cy="322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08F8BA-792F-8650-00DC-6CE0AFD30E2C}"/>
              </a:ext>
            </a:extLst>
          </p:cNvPr>
          <p:cNvCxnSpPr/>
          <p:nvPr/>
        </p:nvCxnSpPr>
        <p:spPr>
          <a:xfrm>
            <a:off x="7997253" y="1709170"/>
            <a:ext cx="344774" cy="322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4D5E32C-C769-14C6-0ECB-CAD7D4AB4D43}"/>
              </a:ext>
            </a:extLst>
          </p:cNvPr>
          <p:cNvCxnSpPr/>
          <p:nvPr/>
        </p:nvCxnSpPr>
        <p:spPr>
          <a:xfrm flipH="1">
            <a:off x="7321618" y="2620984"/>
            <a:ext cx="217357"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A34CE2B-D01E-8BA5-A7A3-AAD7EF222382}"/>
              </a:ext>
            </a:extLst>
          </p:cNvPr>
          <p:cNvCxnSpPr/>
          <p:nvPr/>
        </p:nvCxnSpPr>
        <p:spPr>
          <a:xfrm>
            <a:off x="7733848" y="2620984"/>
            <a:ext cx="142406" cy="367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074D4F3-0CC3-EE59-5D6C-596375F36FAA}"/>
              </a:ext>
            </a:extLst>
          </p:cNvPr>
          <p:cNvCxnSpPr/>
          <p:nvPr/>
        </p:nvCxnSpPr>
        <p:spPr>
          <a:xfrm flipH="1">
            <a:off x="10283253" y="1664200"/>
            <a:ext cx="172387" cy="4272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FD3DAF-98E9-79D5-AAB5-066B3500F8BC}"/>
              </a:ext>
            </a:extLst>
          </p:cNvPr>
          <p:cNvCxnSpPr/>
          <p:nvPr/>
        </p:nvCxnSpPr>
        <p:spPr>
          <a:xfrm>
            <a:off x="10897850" y="1664200"/>
            <a:ext cx="262328" cy="367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D619E13-E2CE-8975-CA89-C8FC1CE834AF}"/>
              </a:ext>
            </a:extLst>
          </p:cNvPr>
          <p:cNvCxnSpPr/>
          <p:nvPr/>
        </p:nvCxnSpPr>
        <p:spPr>
          <a:xfrm flipH="1">
            <a:off x="10042333" y="2620984"/>
            <a:ext cx="142406" cy="367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42CF28-E31C-F83A-F9D9-7B46EC5F41FA}"/>
              </a:ext>
            </a:extLst>
          </p:cNvPr>
          <p:cNvCxnSpPr/>
          <p:nvPr/>
        </p:nvCxnSpPr>
        <p:spPr>
          <a:xfrm>
            <a:off x="10354628" y="2620984"/>
            <a:ext cx="329784"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926DD4B-7587-46E6-AD10-F4209A3ABC56}"/>
              </a:ext>
            </a:extLst>
          </p:cNvPr>
          <p:cNvSpPr txBox="1"/>
          <p:nvPr/>
        </p:nvSpPr>
        <p:spPr>
          <a:xfrm>
            <a:off x="2121108" y="820301"/>
            <a:ext cx="771994" cy="369332"/>
          </a:xfrm>
          <a:prstGeom prst="rect">
            <a:avLst/>
          </a:prstGeom>
          <a:noFill/>
        </p:spPr>
        <p:txBody>
          <a:bodyPr wrap="square" rtlCol="0">
            <a:spAutoFit/>
          </a:bodyPr>
          <a:lstStyle/>
          <a:p>
            <a:r>
              <a:rPr lang="en-US" b="1" dirty="0">
                <a:highlight>
                  <a:srgbClr val="FFFF00"/>
                </a:highlight>
              </a:rPr>
              <a:t>211</a:t>
            </a:r>
          </a:p>
        </p:txBody>
      </p:sp>
      <p:sp>
        <p:nvSpPr>
          <p:cNvPr id="36" name="TextBox 35">
            <a:extLst>
              <a:ext uri="{FF2B5EF4-FFF2-40B4-BE49-F238E27FC236}">
                <a16:creationId xmlns:a16="http://schemas.microsoft.com/office/drawing/2014/main" id="{2222C068-27D5-62E9-3B38-37592ECC3DCC}"/>
              </a:ext>
            </a:extLst>
          </p:cNvPr>
          <p:cNvSpPr txBox="1"/>
          <p:nvPr/>
        </p:nvSpPr>
        <p:spPr>
          <a:xfrm>
            <a:off x="5623185" y="838628"/>
            <a:ext cx="652072" cy="369332"/>
          </a:xfrm>
          <a:prstGeom prst="rect">
            <a:avLst/>
          </a:prstGeom>
          <a:noFill/>
        </p:spPr>
        <p:txBody>
          <a:bodyPr wrap="square" rtlCol="0">
            <a:spAutoFit/>
          </a:bodyPr>
          <a:lstStyle/>
          <a:p>
            <a:r>
              <a:rPr lang="en-US" b="1" dirty="0">
                <a:highlight>
                  <a:srgbClr val="FFFF00"/>
                </a:highlight>
              </a:rPr>
              <a:t>212</a:t>
            </a:r>
          </a:p>
        </p:txBody>
      </p:sp>
      <p:sp>
        <p:nvSpPr>
          <p:cNvPr id="37" name="TextBox 36">
            <a:extLst>
              <a:ext uri="{FF2B5EF4-FFF2-40B4-BE49-F238E27FC236}">
                <a16:creationId xmlns:a16="http://schemas.microsoft.com/office/drawing/2014/main" id="{DA987EB2-8A3A-EAB2-B293-0FF3F51AD005}"/>
              </a:ext>
            </a:extLst>
          </p:cNvPr>
          <p:cNvSpPr txBox="1"/>
          <p:nvPr/>
        </p:nvSpPr>
        <p:spPr>
          <a:xfrm>
            <a:off x="8244590" y="810274"/>
            <a:ext cx="577122" cy="369332"/>
          </a:xfrm>
          <a:prstGeom prst="rect">
            <a:avLst/>
          </a:prstGeom>
          <a:noFill/>
        </p:spPr>
        <p:txBody>
          <a:bodyPr wrap="square" rtlCol="0">
            <a:spAutoFit/>
          </a:bodyPr>
          <a:lstStyle/>
          <a:p>
            <a:r>
              <a:rPr lang="en-US" b="1" dirty="0">
                <a:highlight>
                  <a:srgbClr val="FFFF00"/>
                </a:highlight>
              </a:rPr>
              <a:t>213</a:t>
            </a:r>
          </a:p>
        </p:txBody>
      </p:sp>
      <p:sp>
        <p:nvSpPr>
          <p:cNvPr id="38" name="TextBox 37">
            <a:extLst>
              <a:ext uri="{FF2B5EF4-FFF2-40B4-BE49-F238E27FC236}">
                <a16:creationId xmlns:a16="http://schemas.microsoft.com/office/drawing/2014/main" id="{907C8F3B-ADE0-E134-8029-D6927E0743FE}"/>
              </a:ext>
            </a:extLst>
          </p:cNvPr>
          <p:cNvSpPr txBox="1"/>
          <p:nvPr/>
        </p:nvSpPr>
        <p:spPr>
          <a:xfrm>
            <a:off x="10897850" y="827625"/>
            <a:ext cx="798226" cy="369332"/>
          </a:xfrm>
          <a:prstGeom prst="rect">
            <a:avLst/>
          </a:prstGeom>
          <a:noFill/>
        </p:spPr>
        <p:txBody>
          <a:bodyPr wrap="square" rtlCol="0">
            <a:spAutoFit/>
          </a:bodyPr>
          <a:lstStyle/>
          <a:p>
            <a:r>
              <a:rPr lang="en-US" b="1" dirty="0">
                <a:highlight>
                  <a:srgbClr val="FFFF00"/>
                </a:highlight>
              </a:rPr>
              <a:t>214</a:t>
            </a:r>
          </a:p>
        </p:txBody>
      </p:sp>
      <p:sp>
        <p:nvSpPr>
          <p:cNvPr id="39" name="TextBox 38">
            <a:extLst>
              <a:ext uri="{FF2B5EF4-FFF2-40B4-BE49-F238E27FC236}">
                <a16:creationId xmlns:a16="http://schemas.microsoft.com/office/drawing/2014/main" id="{AB0A54DC-BB64-6273-9EEE-69695E84996B}"/>
              </a:ext>
            </a:extLst>
          </p:cNvPr>
          <p:cNvSpPr txBox="1"/>
          <p:nvPr/>
        </p:nvSpPr>
        <p:spPr>
          <a:xfrm>
            <a:off x="2750695" y="2008682"/>
            <a:ext cx="573374" cy="369332"/>
          </a:xfrm>
          <a:prstGeom prst="rect">
            <a:avLst/>
          </a:prstGeom>
          <a:noFill/>
        </p:spPr>
        <p:txBody>
          <a:bodyPr wrap="square" rtlCol="0">
            <a:spAutoFit/>
          </a:bodyPr>
          <a:lstStyle/>
          <a:p>
            <a:r>
              <a:rPr lang="en-US" b="1" dirty="0">
                <a:highlight>
                  <a:srgbClr val="FFFF00"/>
                </a:highlight>
              </a:rPr>
              <a:t>223</a:t>
            </a:r>
          </a:p>
        </p:txBody>
      </p:sp>
      <p:sp>
        <p:nvSpPr>
          <p:cNvPr id="40" name="TextBox 39">
            <a:extLst>
              <a:ext uri="{FF2B5EF4-FFF2-40B4-BE49-F238E27FC236}">
                <a16:creationId xmlns:a16="http://schemas.microsoft.com/office/drawing/2014/main" id="{B509BCAF-D499-611D-3552-EEAF84491281}"/>
              </a:ext>
            </a:extLst>
          </p:cNvPr>
          <p:cNvSpPr txBox="1"/>
          <p:nvPr/>
        </p:nvSpPr>
        <p:spPr>
          <a:xfrm>
            <a:off x="1319134" y="2018256"/>
            <a:ext cx="573374" cy="369332"/>
          </a:xfrm>
          <a:prstGeom prst="rect">
            <a:avLst/>
          </a:prstGeom>
          <a:noFill/>
        </p:spPr>
        <p:txBody>
          <a:bodyPr wrap="square" rtlCol="0">
            <a:spAutoFit/>
          </a:bodyPr>
          <a:lstStyle/>
          <a:p>
            <a:r>
              <a:rPr lang="en-US" dirty="0"/>
              <a:t>144</a:t>
            </a:r>
          </a:p>
        </p:txBody>
      </p:sp>
      <p:sp>
        <p:nvSpPr>
          <p:cNvPr id="41" name="Arrow: Right 40">
            <a:extLst>
              <a:ext uri="{FF2B5EF4-FFF2-40B4-BE49-F238E27FC236}">
                <a16:creationId xmlns:a16="http://schemas.microsoft.com/office/drawing/2014/main" id="{39643B7C-4CC8-38BC-05F3-103C7A951493}"/>
              </a:ext>
            </a:extLst>
          </p:cNvPr>
          <p:cNvSpPr/>
          <p:nvPr/>
        </p:nvSpPr>
        <p:spPr>
          <a:xfrm>
            <a:off x="296056" y="2212496"/>
            <a:ext cx="573374" cy="322921"/>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AFE19F6-E235-A040-1CFF-A05627DC7CFF}"/>
              </a:ext>
            </a:extLst>
          </p:cNvPr>
          <p:cNvSpPr txBox="1"/>
          <p:nvPr/>
        </p:nvSpPr>
        <p:spPr>
          <a:xfrm>
            <a:off x="1207164" y="3528612"/>
            <a:ext cx="652072" cy="369332"/>
          </a:xfrm>
          <a:prstGeom prst="rect">
            <a:avLst/>
          </a:prstGeom>
          <a:noFill/>
        </p:spPr>
        <p:txBody>
          <a:bodyPr wrap="square" rtlCol="0">
            <a:spAutoFit/>
          </a:bodyPr>
          <a:lstStyle/>
          <a:p>
            <a:r>
              <a:rPr lang="en-US" dirty="0"/>
              <a:t>135</a:t>
            </a:r>
          </a:p>
        </p:txBody>
      </p:sp>
      <p:sp>
        <p:nvSpPr>
          <p:cNvPr id="43" name="TextBox 42">
            <a:extLst>
              <a:ext uri="{FF2B5EF4-FFF2-40B4-BE49-F238E27FC236}">
                <a16:creationId xmlns:a16="http://schemas.microsoft.com/office/drawing/2014/main" id="{5046BDA2-FEE3-C77B-2809-9E5014D270FF}"/>
              </a:ext>
            </a:extLst>
          </p:cNvPr>
          <p:cNvSpPr txBox="1"/>
          <p:nvPr/>
        </p:nvSpPr>
        <p:spPr>
          <a:xfrm>
            <a:off x="582743" y="3528612"/>
            <a:ext cx="509666" cy="369332"/>
          </a:xfrm>
          <a:prstGeom prst="rect">
            <a:avLst/>
          </a:prstGeom>
          <a:noFill/>
        </p:spPr>
        <p:txBody>
          <a:bodyPr wrap="square" rtlCol="0">
            <a:spAutoFit/>
          </a:bodyPr>
          <a:lstStyle/>
          <a:p>
            <a:r>
              <a:rPr lang="en-US" dirty="0"/>
              <a:t>31</a:t>
            </a:r>
          </a:p>
        </p:txBody>
      </p:sp>
      <p:sp>
        <p:nvSpPr>
          <p:cNvPr id="44" name="TextBox 43">
            <a:extLst>
              <a:ext uri="{FF2B5EF4-FFF2-40B4-BE49-F238E27FC236}">
                <a16:creationId xmlns:a16="http://schemas.microsoft.com/office/drawing/2014/main" id="{2EC6B0B3-CC3B-F601-4B86-CF05B5A348B5}"/>
              </a:ext>
            </a:extLst>
          </p:cNvPr>
          <p:cNvSpPr txBox="1"/>
          <p:nvPr/>
        </p:nvSpPr>
        <p:spPr>
          <a:xfrm>
            <a:off x="2203554" y="3531824"/>
            <a:ext cx="689548" cy="369332"/>
          </a:xfrm>
          <a:prstGeom prst="rect">
            <a:avLst/>
          </a:prstGeom>
          <a:noFill/>
        </p:spPr>
        <p:txBody>
          <a:bodyPr wrap="square" rtlCol="0">
            <a:spAutoFit/>
          </a:bodyPr>
          <a:lstStyle/>
          <a:p>
            <a:r>
              <a:rPr lang="en-US" dirty="0"/>
              <a:t>64</a:t>
            </a:r>
          </a:p>
        </p:txBody>
      </p:sp>
      <p:sp>
        <p:nvSpPr>
          <p:cNvPr id="45" name="TextBox 44">
            <a:extLst>
              <a:ext uri="{FF2B5EF4-FFF2-40B4-BE49-F238E27FC236}">
                <a16:creationId xmlns:a16="http://schemas.microsoft.com/office/drawing/2014/main" id="{EF7CDFFF-7083-06C9-7D4B-E193ADA1F521}"/>
              </a:ext>
            </a:extLst>
          </p:cNvPr>
          <p:cNvSpPr txBox="1"/>
          <p:nvPr/>
        </p:nvSpPr>
        <p:spPr>
          <a:xfrm>
            <a:off x="2885608" y="3524462"/>
            <a:ext cx="697042" cy="369332"/>
          </a:xfrm>
          <a:prstGeom prst="rect">
            <a:avLst/>
          </a:prstGeom>
          <a:noFill/>
        </p:spPr>
        <p:txBody>
          <a:bodyPr wrap="square" rtlCol="0">
            <a:spAutoFit/>
          </a:bodyPr>
          <a:lstStyle/>
          <a:p>
            <a:r>
              <a:rPr lang="en-US" dirty="0"/>
              <a:t>17</a:t>
            </a:r>
          </a:p>
        </p:txBody>
      </p:sp>
      <p:sp>
        <p:nvSpPr>
          <p:cNvPr id="46" name="TextBox 45">
            <a:extLst>
              <a:ext uri="{FF2B5EF4-FFF2-40B4-BE49-F238E27FC236}">
                <a16:creationId xmlns:a16="http://schemas.microsoft.com/office/drawing/2014/main" id="{3F5A0D4E-FE3E-9799-24E9-B67E45F44516}"/>
              </a:ext>
            </a:extLst>
          </p:cNvPr>
          <p:cNvSpPr txBox="1"/>
          <p:nvPr/>
        </p:nvSpPr>
        <p:spPr>
          <a:xfrm>
            <a:off x="3740046" y="2917201"/>
            <a:ext cx="689547" cy="584775"/>
          </a:xfrm>
          <a:prstGeom prst="rect">
            <a:avLst/>
          </a:prstGeom>
          <a:noFill/>
        </p:spPr>
        <p:txBody>
          <a:bodyPr wrap="square" rtlCol="0">
            <a:spAutoFit/>
          </a:bodyPr>
          <a:lstStyle/>
          <a:p>
            <a:r>
              <a:rPr lang="en-US" sz="3200" b="1" dirty="0">
                <a:highlight>
                  <a:srgbClr val="00FF00"/>
                </a:highlight>
              </a:rPr>
              <a:t>*</a:t>
            </a:r>
          </a:p>
        </p:txBody>
      </p:sp>
      <p:sp>
        <p:nvSpPr>
          <p:cNvPr id="48" name="TextBox 47">
            <a:extLst>
              <a:ext uri="{FF2B5EF4-FFF2-40B4-BE49-F238E27FC236}">
                <a16:creationId xmlns:a16="http://schemas.microsoft.com/office/drawing/2014/main" id="{A50C5316-FB96-67E1-A56B-6668654DD9D3}"/>
              </a:ext>
            </a:extLst>
          </p:cNvPr>
          <p:cNvSpPr txBox="1"/>
          <p:nvPr/>
        </p:nvSpPr>
        <p:spPr>
          <a:xfrm>
            <a:off x="7022268" y="1866515"/>
            <a:ext cx="60972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a:t>
            </a:r>
          </a:p>
        </p:txBody>
      </p:sp>
      <p:sp>
        <p:nvSpPr>
          <p:cNvPr id="50" name="Arrow: Up 49">
            <a:extLst>
              <a:ext uri="{FF2B5EF4-FFF2-40B4-BE49-F238E27FC236}">
                <a16:creationId xmlns:a16="http://schemas.microsoft.com/office/drawing/2014/main" id="{500A75F9-33C1-6F26-D1B3-6639546414F4}"/>
              </a:ext>
            </a:extLst>
          </p:cNvPr>
          <p:cNvSpPr/>
          <p:nvPr/>
        </p:nvSpPr>
        <p:spPr>
          <a:xfrm>
            <a:off x="4660864" y="2716968"/>
            <a:ext cx="457200" cy="708285"/>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5E9BD106-F282-3199-44DE-52F4832528C5}"/>
              </a:ext>
            </a:extLst>
          </p:cNvPr>
          <p:cNvCxnSpPr/>
          <p:nvPr/>
        </p:nvCxnSpPr>
        <p:spPr>
          <a:xfrm flipH="1">
            <a:off x="5029200" y="1664200"/>
            <a:ext cx="292308" cy="354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ABD3081-4DAE-F54A-1964-BCA6767131EE}"/>
              </a:ext>
            </a:extLst>
          </p:cNvPr>
          <p:cNvCxnSpPr/>
          <p:nvPr/>
        </p:nvCxnSpPr>
        <p:spPr>
          <a:xfrm>
            <a:off x="5478905" y="1686393"/>
            <a:ext cx="250117" cy="322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9C9FB72-4930-1900-8D08-34BA10624C3E}"/>
              </a:ext>
            </a:extLst>
          </p:cNvPr>
          <p:cNvSpPr txBox="1"/>
          <p:nvPr/>
        </p:nvSpPr>
        <p:spPr>
          <a:xfrm>
            <a:off x="5854909" y="1847829"/>
            <a:ext cx="72514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a:t>
            </a:r>
          </a:p>
        </p:txBody>
      </p:sp>
      <p:sp>
        <p:nvSpPr>
          <p:cNvPr id="58" name="TextBox 57">
            <a:extLst>
              <a:ext uri="{FF2B5EF4-FFF2-40B4-BE49-F238E27FC236}">
                <a16:creationId xmlns:a16="http://schemas.microsoft.com/office/drawing/2014/main" id="{50447BE9-0181-3EBF-A2AE-2F438282BB3C}"/>
              </a:ext>
            </a:extLst>
          </p:cNvPr>
          <p:cNvSpPr txBox="1"/>
          <p:nvPr/>
        </p:nvSpPr>
        <p:spPr>
          <a:xfrm>
            <a:off x="94827" y="101600"/>
            <a:ext cx="11799146"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
        <p:nvSpPr>
          <p:cNvPr id="60" name="Arrow: Right 59">
            <a:extLst>
              <a:ext uri="{FF2B5EF4-FFF2-40B4-BE49-F238E27FC236}">
                <a16:creationId xmlns:a16="http://schemas.microsoft.com/office/drawing/2014/main" id="{8DD3327E-44A9-9D5B-CFB8-875322C637C6}"/>
              </a:ext>
            </a:extLst>
          </p:cNvPr>
          <p:cNvSpPr/>
          <p:nvPr/>
        </p:nvSpPr>
        <p:spPr>
          <a:xfrm>
            <a:off x="7019145" y="1135862"/>
            <a:ext cx="573374" cy="322921"/>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Right 60">
            <a:extLst>
              <a:ext uri="{FF2B5EF4-FFF2-40B4-BE49-F238E27FC236}">
                <a16:creationId xmlns:a16="http://schemas.microsoft.com/office/drawing/2014/main" id="{6588C2E0-D254-EC89-57ED-83AE96FA2554}"/>
              </a:ext>
            </a:extLst>
          </p:cNvPr>
          <p:cNvSpPr/>
          <p:nvPr/>
        </p:nvSpPr>
        <p:spPr>
          <a:xfrm>
            <a:off x="9386425" y="2175781"/>
            <a:ext cx="573374" cy="322921"/>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F43DDDA-A5CA-49A4-6C91-5D4973AAACD4}"/>
              </a:ext>
            </a:extLst>
          </p:cNvPr>
          <p:cNvSpPr/>
          <p:nvPr/>
        </p:nvSpPr>
        <p:spPr>
          <a:xfrm>
            <a:off x="296056" y="4280747"/>
            <a:ext cx="10683517" cy="2475653"/>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8669B2E5-EFC5-1E41-147F-F2CD223C88C3}"/>
              </a:ext>
            </a:extLst>
          </p:cNvPr>
          <p:cNvSpPr txBox="1"/>
          <p:nvPr/>
        </p:nvSpPr>
        <p:spPr>
          <a:xfrm>
            <a:off x="4526405" y="1967909"/>
            <a:ext cx="457200" cy="369332"/>
          </a:xfrm>
          <a:prstGeom prst="rect">
            <a:avLst/>
          </a:prstGeom>
          <a:noFill/>
        </p:spPr>
        <p:txBody>
          <a:bodyPr wrap="square" rtlCol="0">
            <a:spAutoFit/>
          </a:bodyPr>
          <a:lstStyle/>
          <a:p>
            <a:r>
              <a:rPr lang="en-US" dirty="0"/>
              <a:t>17</a:t>
            </a:r>
          </a:p>
        </p:txBody>
      </p:sp>
      <p:sp>
        <p:nvSpPr>
          <p:cNvPr id="64" name="TextBox 63">
            <a:extLst>
              <a:ext uri="{FF2B5EF4-FFF2-40B4-BE49-F238E27FC236}">
                <a16:creationId xmlns:a16="http://schemas.microsoft.com/office/drawing/2014/main" id="{5F55481B-D272-3E11-132D-021C1D36AD5B}"/>
              </a:ext>
            </a:extLst>
          </p:cNvPr>
          <p:cNvSpPr txBox="1"/>
          <p:nvPr/>
        </p:nvSpPr>
        <p:spPr>
          <a:xfrm>
            <a:off x="8609198" y="1967909"/>
            <a:ext cx="501227" cy="369332"/>
          </a:xfrm>
          <a:prstGeom prst="rect">
            <a:avLst/>
          </a:prstGeom>
          <a:noFill/>
        </p:spPr>
        <p:txBody>
          <a:bodyPr wrap="square" rtlCol="0">
            <a:spAutoFit/>
          </a:bodyPr>
          <a:lstStyle/>
          <a:p>
            <a:r>
              <a:rPr lang="en-US" dirty="0"/>
              <a:t>90</a:t>
            </a:r>
          </a:p>
        </p:txBody>
      </p:sp>
      <p:sp>
        <p:nvSpPr>
          <p:cNvPr id="65" name="TextBox 64">
            <a:extLst>
              <a:ext uri="{FF2B5EF4-FFF2-40B4-BE49-F238E27FC236}">
                <a16:creationId xmlns:a16="http://schemas.microsoft.com/office/drawing/2014/main" id="{024738DB-8B0B-BA72-1190-D48589B440BF}"/>
              </a:ext>
            </a:extLst>
          </p:cNvPr>
          <p:cNvSpPr txBox="1"/>
          <p:nvPr/>
        </p:nvSpPr>
        <p:spPr>
          <a:xfrm>
            <a:off x="6671735" y="3132644"/>
            <a:ext cx="457200" cy="369332"/>
          </a:xfrm>
          <a:prstGeom prst="rect">
            <a:avLst/>
          </a:prstGeom>
          <a:noFill/>
        </p:spPr>
        <p:txBody>
          <a:bodyPr wrap="square" rtlCol="0">
            <a:spAutoFit/>
          </a:bodyPr>
          <a:lstStyle/>
          <a:p>
            <a:r>
              <a:rPr lang="en-US" dirty="0"/>
              <a:t>12</a:t>
            </a:r>
          </a:p>
        </p:txBody>
      </p:sp>
      <p:sp>
        <p:nvSpPr>
          <p:cNvPr id="66" name="TextBox 65">
            <a:extLst>
              <a:ext uri="{FF2B5EF4-FFF2-40B4-BE49-F238E27FC236}">
                <a16:creationId xmlns:a16="http://schemas.microsoft.com/office/drawing/2014/main" id="{6E2E2504-090A-0EFF-B45B-CE66A5B6D4BC}"/>
              </a:ext>
            </a:extLst>
          </p:cNvPr>
          <p:cNvSpPr txBox="1"/>
          <p:nvPr/>
        </p:nvSpPr>
        <p:spPr>
          <a:xfrm>
            <a:off x="8077658" y="3009062"/>
            <a:ext cx="604948" cy="369332"/>
          </a:xfrm>
          <a:prstGeom prst="rect">
            <a:avLst/>
          </a:prstGeom>
          <a:noFill/>
        </p:spPr>
        <p:txBody>
          <a:bodyPr wrap="square" rtlCol="0">
            <a:spAutoFit/>
          </a:bodyPr>
          <a:lstStyle/>
          <a:p>
            <a:r>
              <a:rPr lang="en-US" dirty="0"/>
              <a:t>147</a:t>
            </a:r>
          </a:p>
        </p:txBody>
      </p:sp>
      <p:sp>
        <p:nvSpPr>
          <p:cNvPr id="67" name="TextBox 66">
            <a:extLst>
              <a:ext uri="{FF2B5EF4-FFF2-40B4-BE49-F238E27FC236}">
                <a16:creationId xmlns:a16="http://schemas.microsoft.com/office/drawing/2014/main" id="{A95A20F8-3123-7AAE-118E-C6A2EBE7D95D}"/>
              </a:ext>
            </a:extLst>
          </p:cNvPr>
          <p:cNvSpPr txBox="1"/>
          <p:nvPr/>
        </p:nvSpPr>
        <p:spPr>
          <a:xfrm>
            <a:off x="10377888" y="1980298"/>
            <a:ext cx="442210" cy="369332"/>
          </a:xfrm>
          <a:prstGeom prst="rect">
            <a:avLst/>
          </a:prstGeom>
          <a:noFill/>
        </p:spPr>
        <p:txBody>
          <a:bodyPr wrap="square" rtlCol="0">
            <a:spAutoFit/>
          </a:bodyPr>
          <a:lstStyle/>
          <a:p>
            <a:r>
              <a:rPr lang="en-US" dirty="0"/>
              <a:t>79</a:t>
            </a:r>
          </a:p>
        </p:txBody>
      </p:sp>
      <p:sp>
        <p:nvSpPr>
          <p:cNvPr id="68" name="TextBox 67">
            <a:extLst>
              <a:ext uri="{FF2B5EF4-FFF2-40B4-BE49-F238E27FC236}">
                <a16:creationId xmlns:a16="http://schemas.microsoft.com/office/drawing/2014/main" id="{4862B661-6587-A3A7-87EE-FC8D0298D2CA}"/>
              </a:ext>
            </a:extLst>
          </p:cNvPr>
          <p:cNvSpPr txBox="1"/>
          <p:nvPr/>
        </p:nvSpPr>
        <p:spPr>
          <a:xfrm>
            <a:off x="11365996" y="1967909"/>
            <a:ext cx="558707" cy="369332"/>
          </a:xfrm>
          <a:prstGeom prst="rect">
            <a:avLst/>
          </a:prstGeom>
          <a:noFill/>
        </p:spPr>
        <p:txBody>
          <a:bodyPr wrap="square" rtlCol="0">
            <a:spAutoFit/>
          </a:bodyPr>
          <a:lstStyle/>
          <a:p>
            <a:r>
              <a:rPr lang="en-US" dirty="0"/>
              <a:t>208</a:t>
            </a:r>
          </a:p>
        </p:txBody>
      </p:sp>
    </p:spTree>
    <p:extLst>
      <p:ext uri="{BB962C8B-B14F-4D97-AF65-F5344CB8AC3E}">
        <p14:creationId xmlns:p14="http://schemas.microsoft.com/office/powerpoint/2010/main" val="396152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FFFFFF-3386-2976-1693-D95530DC6195}"/>
              </a:ext>
            </a:extLst>
          </p:cNvPr>
          <p:cNvSpPr txBox="1"/>
          <p:nvPr/>
        </p:nvSpPr>
        <p:spPr>
          <a:xfrm>
            <a:off x="237067" y="607410"/>
            <a:ext cx="11160276" cy="3902337"/>
          </a:xfrm>
          <a:prstGeom prst="rect">
            <a:avLst/>
          </a:prstGeom>
          <a:noFill/>
        </p:spPr>
        <p:txBody>
          <a:bodyPr wrap="square">
            <a:spAutoFit/>
          </a:bodyPr>
          <a:lstStyle/>
          <a:p>
            <a:pPr>
              <a:spcAft>
                <a:spcPts val="2400"/>
              </a:spcAft>
            </a:pPr>
            <a:r>
              <a:rPr lang="zh-CN" altLang="en-US" sz="5400" b="1" dirty="0"/>
              <a:t>     盡               老              死              集</a:t>
            </a:r>
            <a:endParaRPr lang="en-US" altLang="zh-CN" sz="5400" b="1" dirty="0"/>
          </a:p>
          <a:p>
            <a:pPr>
              <a:spcAft>
                <a:spcPts val="2400"/>
              </a:spcAft>
            </a:pPr>
            <a:r>
              <a:rPr lang="zh-CN" altLang="en-US" sz="4400" b="1" dirty="0"/>
              <a:t>⺻  灬  皿       耂   匕            歹    匕         隹       木</a:t>
            </a:r>
            <a:endParaRPr lang="en-US" altLang="zh-CN" sz="4400" b="1" dirty="0"/>
          </a:p>
          <a:p>
            <a:pPr>
              <a:spcAft>
                <a:spcPts val="2400"/>
              </a:spcAft>
            </a:pPr>
            <a:r>
              <a:rPr lang="zh-CN" altLang="en-US" sz="4400" b="1" dirty="0"/>
              <a:t>                     土  丿            一  夕          亻 一 主</a:t>
            </a:r>
            <a:endParaRPr lang="en-US" altLang="zh-CN" sz="4400" b="1" dirty="0"/>
          </a:p>
          <a:p>
            <a:pPr>
              <a:spcAft>
                <a:spcPts val="2400"/>
              </a:spcAft>
            </a:pPr>
            <a:r>
              <a:rPr lang="zh-CN" altLang="en-US" sz="4400" b="1" dirty="0"/>
              <a:t>                                                                        丶   王</a:t>
            </a:r>
            <a:endParaRPr lang="en-US" sz="4400" b="1" dirty="0"/>
          </a:p>
        </p:txBody>
      </p:sp>
      <p:sp>
        <p:nvSpPr>
          <p:cNvPr id="5" name="TextBox 4">
            <a:extLst>
              <a:ext uri="{FF2B5EF4-FFF2-40B4-BE49-F238E27FC236}">
                <a16:creationId xmlns:a16="http://schemas.microsoft.com/office/drawing/2014/main" id="{7A92C6BD-CB87-5976-8D88-F6DC2BFC93A4}"/>
              </a:ext>
            </a:extLst>
          </p:cNvPr>
          <p:cNvSpPr txBox="1"/>
          <p:nvPr/>
        </p:nvSpPr>
        <p:spPr>
          <a:xfrm>
            <a:off x="504584" y="4563535"/>
            <a:ext cx="11687416" cy="2031325"/>
          </a:xfrm>
          <a:prstGeom prst="rect">
            <a:avLst/>
          </a:prstGeom>
          <a:noFill/>
        </p:spPr>
        <p:txBody>
          <a:bodyPr wrap="square" numCol="3" rtlCol="0">
            <a:spAutoFit/>
          </a:bodyPr>
          <a:lstStyle/>
          <a:p>
            <a:r>
              <a:rPr lang="zh-CN" altLang="en-US" dirty="0"/>
              <a:t>盡  </a:t>
            </a:r>
            <a:r>
              <a:rPr lang="en-US" altLang="zh-CN" dirty="0" err="1"/>
              <a:t>jin</a:t>
            </a:r>
            <a:r>
              <a:rPr lang="en-US" altLang="zh-CN" dirty="0"/>
              <a:t> (</a:t>
            </a:r>
            <a:r>
              <a:rPr lang="ko-KR" altLang="en-US" dirty="0"/>
              <a:t>진</a:t>
            </a:r>
            <a:r>
              <a:rPr lang="en-US" altLang="ko-KR" dirty="0"/>
              <a:t>)  end</a:t>
            </a:r>
            <a:r>
              <a:rPr lang="zh-CN" altLang="en-US" dirty="0"/>
              <a:t>      </a:t>
            </a:r>
          </a:p>
          <a:p>
            <a:r>
              <a:rPr lang="zh-CN" altLang="en-US" sz="1800" dirty="0">
                <a:highlight>
                  <a:srgbClr val="00FF00"/>
                </a:highlight>
              </a:rPr>
              <a:t>⺻</a:t>
            </a:r>
            <a:r>
              <a:rPr lang="zh-CN" altLang="en-US" dirty="0"/>
              <a:t>  </a:t>
            </a:r>
            <a:r>
              <a:rPr lang="en-US" altLang="zh-CN" dirty="0" err="1"/>
              <a:t>yul</a:t>
            </a:r>
            <a:r>
              <a:rPr lang="en-US" altLang="zh-CN" dirty="0"/>
              <a:t> (</a:t>
            </a:r>
            <a:r>
              <a:rPr lang="ko-KR" altLang="en-US" dirty="0"/>
              <a:t>율</a:t>
            </a:r>
            <a:r>
              <a:rPr lang="en-US" altLang="ko-KR" dirty="0"/>
              <a:t>) radical of </a:t>
            </a:r>
            <a:r>
              <a:rPr lang="zh-CN" altLang="en-US" dirty="0"/>
              <a:t>聿</a:t>
            </a:r>
            <a:r>
              <a:rPr lang="en-US" altLang="zh-CN" dirty="0"/>
              <a:t>, "brush"</a:t>
            </a:r>
          </a:p>
          <a:p>
            <a:r>
              <a:rPr lang="zh-CN" altLang="en-US" dirty="0"/>
              <a:t>灬  </a:t>
            </a:r>
            <a:r>
              <a:rPr lang="en-US" altLang="zh-CN" dirty="0" err="1"/>
              <a:t>hua</a:t>
            </a:r>
            <a:r>
              <a:rPr lang="en-US" altLang="zh-CN" dirty="0"/>
              <a:t> (</a:t>
            </a:r>
            <a:r>
              <a:rPr lang="ko-KR" altLang="en-US" dirty="0"/>
              <a:t>화</a:t>
            </a:r>
            <a:r>
              <a:rPr lang="en-US" altLang="ko-KR" dirty="0"/>
              <a:t>)  fire</a:t>
            </a:r>
            <a:endParaRPr lang="en-US" altLang="zh-CN" dirty="0"/>
          </a:p>
          <a:p>
            <a:r>
              <a:rPr lang="zh-CN" altLang="en-US" dirty="0"/>
              <a:t>皿  </a:t>
            </a:r>
            <a:r>
              <a:rPr lang="en-US" altLang="zh-CN" dirty="0" err="1"/>
              <a:t>myeong</a:t>
            </a:r>
            <a:r>
              <a:rPr lang="en-US" altLang="zh-CN" dirty="0"/>
              <a:t> (</a:t>
            </a:r>
            <a:r>
              <a:rPr lang="ko-KR" altLang="en-US" dirty="0"/>
              <a:t>명</a:t>
            </a:r>
            <a:r>
              <a:rPr lang="en-US" altLang="ko-KR" dirty="0"/>
              <a:t>)  dish; vessel</a:t>
            </a:r>
            <a:endParaRPr lang="en-US" altLang="zh-CN" dirty="0"/>
          </a:p>
          <a:p>
            <a:r>
              <a:rPr lang="zh-CN" altLang="en-US" dirty="0"/>
              <a:t>老  </a:t>
            </a:r>
            <a:r>
              <a:rPr lang="en-US" altLang="zh-CN" dirty="0"/>
              <a:t>no (</a:t>
            </a:r>
            <a:r>
              <a:rPr lang="ko-KR" altLang="en-US" dirty="0"/>
              <a:t>노</a:t>
            </a:r>
            <a:r>
              <a:rPr lang="en-US" altLang="ko-KR" dirty="0"/>
              <a:t>)  </a:t>
            </a:r>
            <a:r>
              <a:rPr lang="en-US" altLang="zh-CN" dirty="0"/>
              <a:t>old</a:t>
            </a:r>
          </a:p>
          <a:p>
            <a:r>
              <a:rPr lang="zh-CN" altLang="en-US" dirty="0"/>
              <a:t>耂  </a:t>
            </a:r>
            <a:r>
              <a:rPr lang="en-US" altLang="zh-CN" dirty="0"/>
              <a:t>no (</a:t>
            </a:r>
            <a:r>
              <a:rPr lang="ko-KR" altLang="en-US" dirty="0"/>
              <a:t>노</a:t>
            </a:r>
            <a:r>
              <a:rPr lang="en-US" altLang="ko-KR" dirty="0"/>
              <a:t>)</a:t>
            </a:r>
            <a:endParaRPr lang="en-US" altLang="zh-CN" dirty="0"/>
          </a:p>
          <a:p>
            <a:r>
              <a:rPr lang="zh-CN" altLang="en-US" dirty="0"/>
              <a:t>匕  </a:t>
            </a:r>
            <a:r>
              <a:rPr lang="en-US" altLang="zh-CN" dirty="0"/>
              <a:t>bi (</a:t>
            </a:r>
            <a:r>
              <a:rPr lang="ko-KR" altLang="en-US" dirty="0"/>
              <a:t>비</a:t>
            </a:r>
            <a:r>
              <a:rPr lang="en-US" altLang="ko-KR" dirty="0"/>
              <a:t>) spoon; dagger</a:t>
            </a:r>
            <a:endParaRPr lang="en-US" altLang="zh-CN" dirty="0"/>
          </a:p>
          <a:p>
            <a:r>
              <a:rPr lang="zh-CN" altLang="en-US" dirty="0"/>
              <a:t> 丿  </a:t>
            </a:r>
            <a:r>
              <a:rPr lang="en-US" altLang="zh-CN" sz="1800" dirty="0" err="1"/>
              <a:t>byeol</a:t>
            </a:r>
            <a:r>
              <a:rPr lang="en-US" altLang="zh-CN" sz="1800" dirty="0"/>
              <a:t> (</a:t>
            </a:r>
            <a:r>
              <a:rPr lang="ko-KR" altLang="en-US" sz="1800" dirty="0"/>
              <a:t>별</a:t>
            </a:r>
            <a:r>
              <a:rPr lang="en-US" altLang="ko-KR" sz="1800" dirty="0"/>
              <a:t>) slash</a:t>
            </a:r>
            <a:endParaRPr lang="zh-CN" altLang="en-US" dirty="0"/>
          </a:p>
          <a:p>
            <a:r>
              <a:rPr lang="zh-CN" altLang="en-US" dirty="0"/>
              <a:t>土   </a:t>
            </a:r>
            <a:r>
              <a:rPr lang="en-US" altLang="zh-CN" sz="1800" dirty="0"/>
              <a:t>to (</a:t>
            </a:r>
            <a:r>
              <a:rPr lang="ko-KR" altLang="en-US" sz="1800" dirty="0"/>
              <a:t>토</a:t>
            </a:r>
            <a:r>
              <a:rPr lang="en-US" altLang="ko-KR" sz="1800" dirty="0"/>
              <a:t>)  earth</a:t>
            </a:r>
            <a:endParaRPr lang="en-US" altLang="zh-CN" dirty="0"/>
          </a:p>
          <a:p>
            <a:r>
              <a:rPr lang="zh-CN" altLang="en-US" dirty="0"/>
              <a:t> 死  </a:t>
            </a:r>
            <a:r>
              <a:rPr lang="en-US" altLang="zh-CN" dirty="0" err="1"/>
              <a:t>sa</a:t>
            </a:r>
            <a:r>
              <a:rPr lang="en-US" altLang="zh-CN" dirty="0"/>
              <a:t> (</a:t>
            </a:r>
            <a:r>
              <a:rPr lang="ko-KR" altLang="en-US" dirty="0"/>
              <a:t>사</a:t>
            </a:r>
            <a:r>
              <a:rPr lang="en-US" altLang="ko-KR" dirty="0"/>
              <a:t>)  </a:t>
            </a:r>
            <a:r>
              <a:rPr lang="en-US" altLang="zh-CN" dirty="0"/>
              <a:t>death</a:t>
            </a:r>
          </a:p>
          <a:p>
            <a:r>
              <a:rPr lang="zh-CN" altLang="en-US" dirty="0"/>
              <a:t>歹   </a:t>
            </a:r>
            <a:r>
              <a:rPr lang="en-US" altLang="zh-CN" dirty="0" err="1"/>
              <a:t>dae</a:t>
            </a:r>
            <a:r>
              <a:rPr lang="en-US" altLang="zh-CN" dirty="0"/>
              <a:t> (</a:t>
            </a:r>
            <a:r>
              <a:rPr lang="ko-KR" altLang="en-US" dirty="0"/>
              <a:t>대</a:t>
            </a:r>
            <a:r>
              <a:rPr lang="en-US" altLang="ko-KR" dirty="0"/>
              <a:t>)  bad, evil</a:t>
            </a:r>
            <a:endParaRPr lang="en-US" altLang="zh-CN" dirty="0"/>
          </a:p>
          <a:p>
            <a:r>
              <a:rPr lang="zh-CN" altLang="en-US" dirty="0"/>
              <a:t>一   </a:t>
            </a:r>
            <a:r>
              <a:rPr lang="en-US" altLang="zh-CN" dirty="0"/>
              <a:t>il (</a:t>
            </a:r>
            <a:r>
              <a:rPr lang="ko-KR" altLang="en-US" dirty="0"/>
              <a:t>일</a:t>
            </a:r>
            <a:r>
              <a:rPr lang="en-US" altLang="ko-KR" dirty="0"/>
              <a:t>)  one</a:t>
            </a:r>
            <a:endParaRPr lang="en-US" altLang="zh-CN" dirty="0"/>
          </a:p>
          <a:p>
            <a:r>
              <a:rPr lang="zh-CN" altLang="en-US" dirty="0"/>
              <a:t>夕   </a:t>
            </a:r>
            <a:r>
              <a:rPr lang="en-US" altLang="zh-CN" dirty="0" err="1"/>
              <a:t>seok</a:t>
            </a:r>
            <a:r>
              <a:rPr lang="en-US" altLang="zh-CN" dirty="0"/>
              <a:t> (</a:t>
            </a:r>
            <a:r>
              <a:rPr lang="ko-KR" altLang="en-US" dirty="0"/>
              <a:t>석</a:t>
            </a:r>
            <a:r>
              <a:rPr lang="en-US" altLang="ko-KR" dirty="0"/>
              <a:t>) night, dusk</a:t>
            </a:r>
            <a:endParaRPr lang="en-US" altLang="zh-CN" dirty="0"/>
          </a:p>
          <a:p>
            <a:r>
              <a:rPr lang="zh-CN" altLang="en-US" dirty="0"/>
              <a:t>集   </a:t>
            </a:r>
            <a:r>
              <a:rPr lang="en-US" altLang="zh-CN" dirty="0"/>
              <a:t>jib (</a:t>
            </a:r>
            <a:r>
              <a:rPr lang="ko-KR" altLang="en-US" dirty="0"/>
              <a:t>집</a:t>
            </a:r>
            <a:r>
              <a:rPr lang="en-US" altLang="ko-KR" dirty="0"/>
              <a:t>)  </a:t>
            </a:r>
            <a:r>
              <a:rPr lang="en-US" altLang="zh-CN" dirty="0"/>
              <a:t>origination</a:t>
            </a:r>
          </a:p>
          <a:p>
            <a:r>
              <a:rPr lang="zh-CN" altLang="en-US" dirty="0"/>
              <a:t>隹  </a:t>
            </a:r>
            <a:r>
              <a:rPr lang="en-US" altLang="zh-CN" dirty="0"/>
              <a:t>chu (</a:t>
            </a:r>
            <a:r>
              <a:rPr lang="ko-KR" altLang="en-US" dirty="0"/>
              <a:t>추</a:t>
            </a:r>
            <a:r>
              <a:rPr lang="en-US" altLang="ko-KR" dirty="0"/>
              <a:t>)  small bird</a:t>
            </a:r>
            <a:r>
              <a:rPr lang="zh-CN" altLang="en-US" dirty="0"/>
              <a:t>       </a:t>
            </a:r>
            <a:endParaRPr lang="en-US" altLang="zh-CN" dirty="0"/>
          </a:p>
          <a:p>
            <a:r>
              <a:rPr lang="zh-CN" altLang="en-US" dirty="0"/>
              <a:t>木  </a:t>
            </a:r>
            <a:r>
              <a:rPr lang="en-US" altLang="zh-CN" dirty="0" err="1"/>
              <a:t>mok</a:t>
            </a:r>
            <a:r>
              <a:rPr lang="en-US" altLang="zh-CN" dirty="0"/>
              <a:t> (</a:t>
            </a:r>
            <a:r>
              <a:rPr lang="ko-KR" altLang="en-US" dirty="0"/>
              <a:t>목</a:t>
            </a:r>
            <a:r>
              <a:rPr lang="en-US" altLang="ko-KR" dirty="0"/>
              <a:t>)   tree, wood</a:t>
            </a:r>
            <a:endParaRPr lang="en-US" altLang="zh-CN" dirty="0"/>
          </a:p>
          <a:p>
            <a:r>
              <a:rPr lang="zh-CN" altLang="en-US" dirty="0"/>
              <a:t>亻  </a:t>
            </a:r>
            <a:r>
              <a:rPr lang="en-US" altLang="zh-CN" dirty="0"/>
              <a:t>in (</a:t>
            </a:r>
            <a:r>
              <a:rPr lang="ko-KR" altLang="en-US" dirty="0"/>
              <a:t>인</a:t>
            </a:r>
            <a:r>
              <a:rPr lang="en-US" altLang="ko-KR" dirty="0"/>
              <a:t>)  person</a:t>
            </a:r>
            <a:endParaRPr lang="en-US" altLang="zh-CN" dirty="0"/>
          </a:p>
          <a:p>
            <a:r>
              <a:rPr lang="zh-CN" altLang="en-US" dirty="0"/>
              <a:t>主  </a:t>
            </a:r>
            <a:r>
              <a:rPr lang="en-US" altLang="zh-CN" dirty="0"/>
              <a:t>ju (</a:t>
            </a:r>
            <a:r>
              <a:rPr lang="ko-KR" altLang="en-US" dirty="0"/>
              <a:t>주</a:t>
            </a:r>
            <a:r>
              <a:rPr lang="en-US" altLang="ko-KR" dirty="0"/>
              <a:t>)  owner, master</a:t>
            </a:r>
            <a:endParaRPr lang="en-US" altLang="zh-CN" dirty="0"/>
          </a:p>
          <a:p>
            <a:r>
              <a:rPr lang="zh-CN" altLang="en-US" sz="1800" b="1" dirty="0"/>
              <a:t>丶  </a:t>
            </a:r>
            <a:r>
              <a:rPr lang="en-US" altLang="zh-CN" sz="1800" dirty="0"/>
              <a:t>ju (</a:t>
            </a:r>
            <a:r>
              <a:rPr lang="ko-KR" altLang="en-US" sz="1800" dirty="0"/>
              <a:t>주</a:t>
            </a:r>
            <a:r>
              <a:rPr lang="en-US" altLang="ko-KR" sz="1800" dirty="0"/>
              <a:t>)  </a:t>
            </a:r>
            <a:r>
              <a:rPr lang="en-US" altLang="zh-CN" sz="1800" dirty="0"/>
              <a:t>owner, master</a:t>
            </a:r>
          </a:p>
          <a:p>
            <a:r>
              <a:rPr lang="zh-CN" altLang="en-US" dirty="0"/>
              <a:t>王  </a:t>
            </a:r>
            <a:r>
              <a:rPr lang="en-US" altLang="zh-CN" dirty="0"/>
              <a:t>wang (</a:t>
            </a:r>
            <a:r>
              <a:rPr lang="ko-KR" altLang="en-US" dirty="0"/>
              <a:t>왕</a:t>
            </a:r>
            <a:r>
              <a:rPr lang="en-US" altLang="ko-KR" dirty="0"/>
              <a:t>)  king, monarch</a:t>
            </a:r>
            <a:endParaRPr lang="en-US" dirty="0"/>
          </a:p>
        </p:txBody>
      </p:sp>
      <p:sp>
        <p:nvSpPr>
          <p:cNvPr id="4" name="TextBox 3">
            <a:extLst>
              <a:ext uri="{FF2B5EF4-FFF2-40B4-BE49-F238E27FC236}">
                <a16:creationId xmlns:a16="http://schemas.microsoft.com/office/drawing/2014/main" id="{4943C8DC-8CA3-F3AE-4436-3F094D61804B}"/>
              </a:ext>
            </a:extLst>
          </p:cNvPr>
          <p:cNvSpPr txBox="1"/>
          <p:nvPr/>
        </p:nvSpPr>
        <p:spPr>
          <a:xfrm>
            <a:off x="237067" y="-7999"/>
            <a:ext cx="11839786"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8.4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
        <p:nvSpPr>
          <p:cNvPr id="6" name="Rectangle 5">
            <a:extLst>
              <a:ext uri="{FF2B5EF4-FFF2-40B4-BE49-F238E27FC236}">
                <a16:creationId xmlns:a16="http://schemas.microsoft.com/office/drawing/2014/main" id="{D725F1C4-5164-C498-5A3A-94FF3920AB5A}"/>
              </a:ext>
            </a:extLst>
          </p:cNvPr>
          <p:cNvSpPr/>
          <p:nvPr/>
        </p:nvSpPr>
        <p:spPr>
          <a:xfrm>
            <a:off x="426720" y="4509747"/>
            <a:ext cx="10756053" cy="2155213"/>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41887E-FE3E-12BB-37C4-1323496FA2E4}"/>
              </a:ext>
            </a:extLst>
          </p:cNvPr>
          <p:cNvSpPr txBox="1"/>
          <p:nvPr/>
        </p:nvSpPr>
        <p:spPr>
          <a:xfrm>
            <a:off x="1706406" y="661198"/>
            <a:ext cx="839893" cy="369332"/>
          </a:xfrm>
          <a:prstGeom prst="rect">
            <a:avLst/>
          </a:prstGeom>
          <a:noFill/>
        </p:spPr>
        <p:txBody>
          <a:bodyPr wrap="square" rtlCol="0">
            <a:spAutoFit/>
          </a:bodyPr>
          <a:lstStyle/>
          <a:p>
            <a:r>
              <a:rPr lang="en-US" b="1" dirty="0">
                <a:highlight>
                  <a:srgbClr val="FFFF00"/>
                </a:highlight>
              </a:rPr>
              <a:t>215</a:t>
            </a:r>
          </a:p>
        </p:txBody>
      </p:sp>
      <p:sp>
        <p:nvSpPr>
          <p:cNvPr id="8" name="TextBox 7">
            <a:extLst>
              <a:ext uri="{FF2B5EF4-FFF2-40B4-BE49-F238E27FC236}">
                <a16:creationId xmlns:a16="http://schemas.microsoft.com/office/drawing/2014/main" id="{C8C0799C-E76E-4296-C27D-590FE71C06A7}"/>
              </a:ext>
            </a:extLst>
          </p:cNvPr>
          <p:cNvSpPr txBox="1"/>
          <p:nvPr/>
        </p:nvSpPr>
        <p:spPr>
          <a:xfrm>
            <a:off x="4705475" y="621451"/>
            <a:ext cx="704427" cy="369332"/>
          </a:xfrm>
          <a:prstGeom prst="rect">
            <a:avLst/>
          </a:prstGeom>
          <a:noFill/>
        </p:spPr>
        <p:txBody>
          <a:bodyPr wrap="square" rtlCol="0">
            <a:spAutoFit/>
          </a:bodyPr>
          <a:lstStyle/>
          <a:p>
            <a:r>
              <a:rPr lang="en-US" b="1" dirty="0">
                <a:highlight>
                  <a:srgbClr val="FFFF00"/>
                </a:highlight>
              </a:rPr>
              <a:t>216</a:t>
            </a:r>
          </a:p>
        </p:txBody>
      </p:sp>
      <p:sp>
        <p:nvSpPr>
          <p:cNvPr id="9" name="TextBox 8">
            <a:extLst>
              <a:ext uri="{FF2B5EF4-FFF2-40B4-BE49-F238E27FC236}">
                <a16:creationId xmlns:a16="http://schemas.microsoft.com/office/drawing/2014/main" id="{254E34E3-340C-532E-5844-34870F970118}"/>
              </a:ext>
            </a:extLst>
          </p:cNvPr>
          <p:cNvSpPr txBox="1"/>
          <p:nvPr/>
        </p:nvSpPr>
        <p:spPr>
          <a:xfrm>
            <a:off x="7569078" y="634911"/>
            <a:ext cx="839893" cy="369332"/>
          </a:xfrm>
          <a:prstGeom prst="rect">
            <a:avLst/>
          </a:prstGeom>
          <a:noFill/>
        </p:spPr>
        <p:txBody>
          <a:bodyPr wrap="square" rtlCol="0">
            <a:spAutoFit/>
          </a:bodyPr>
          <a:lstStyle/>
          <a:p>
            <a:r>
              <a:rPr lang="en-US" b="1" dirty="0">
                <a:highlight>
                  <a:srgbClr val="FFFF00"/>
                </a:highlight>
              </a:rPr>
              <a:t>217</a:t>
            </a:r>
          </a:p>
        </p:txBody>
      </p:sp>
      <p:sp>
        <p:nvSpPr>
          <p:cNvPr id="10" name="TextBox 9">
            <a:extLst>
              <a:ext uri="{FF2B5EF4-FFF2-40B4-BE49-F238E27FC236}">
                <a16:creationId xmlns:a16="http://schemas.microsoft.com/office/drawing/2014/main" id="{7DBF8859-0ED6-B611-4490-CEF1DFA2600A}"/>
              </a:ext>
            </a:extLst>
          </p:cNvPr>
          <p:cNvSpPr txBox="1"/>
          <p:nvPr/>
        </p:nvSpPr>
        <p:spPr>
          <a:xfrm>
            <a:off x="10411031" y="645869"/>
            <a:ext cx="1036320" cy="369332"/>
          </a:xfrm>
          <a:prstGeom prst="rect">
            <a:avLst/>
          </a:prstGeom>
          <a:noFill/>
        </p:spPr>
        <p:txBody>
          <a:bodyPr wrap="square" rtlCol="0">
            <a:spAutoFit/>
          </a:bodyPr>
          <a:lstStyle/>
          <a:p>
            <a:r>
              <a:rPr lang="en-US" b="1" dirty="0">
                <a:highlight>
                  <a:srgbClr val="FFFF00"/>
                </a:highlight>
              </a:rPr>
              <a:t>218</a:t>
            </a:r>
          </a:p>
        </p:txBody>
      </p:sp>
      <p:sp>
        <p:nvSpPr>
          <p:cNvPr id="11" name="TextBox 10">
            <a:extLst>
              <a:ext uri="{FF2B5EF4-FFF2-40B4-BE49-F238E27FC236}">
                <a16:creationId xmlns:a16="http://schemas.microsoft.com/office/drawing/2014/main" id="{E6C77150-E0C4-C569-BB55-A20865E51393}"/>
              </a:ext>
            </a:extLst>
          </p:cNvPr>
          <p:cNvSpPr txBox="1"/>
          <p:nvPr/>
        </p:nvSpPr>
        <p:spPr>
          <a:xfrm>
            <a:off x="4856481" y="1743488"/>
            <a:ext cx="758613" cy="369332"/>
          </a:xfrm>
          <a:prstGeom prst="rect">
            <a:avLst/>
          </a:prstGeom>
          <a:noFill/>
        </p:spPr>
        <p:txBody>
          <a:bodyPr wrap="square" rtlCol="0">
            <a:spAutoFit/>
          </a:bodyPr>
          <a:lstStyle/>
          <a:p>
            <a:r>
              <a:rPr lang="en-US" b="1" dirty="0">
                <a:highlight>
                  <a:srgbClr val="FFFF00"/>
                </a:highlight>
              </a:rPr>
              <a:t>224</a:t>
            </a:r>
          </a:p>
        </p:txBody>
      </p:sp>
      <p:sp>
        <p:nvSpPr>
          <p:cNvPr id="12" name="TextBox 11">
            <a:extLst>
              <a:ext uri="{FF2B5EF4-FFF2-40B4-BE49-F238E27FC236}">
                <a16:creationId xmlns:a16="http://schemas.microsoft.com/office/drawing/2014/main" id="{DFFB9582-6E11-019C-D6D2-01A2FB645C65}"/>
              </a:ext>
            </a:extLst>
          </p:cNvPr>
          <p:cNvSpPr txBox="1"/>
          <p:nvPr/>
        </p:nvSpPr>
        <p:spPr>
          <a:xfrm>
            <a:off x="6912367" y="1784385"/>
            <a:ext cx="582507" cy="369332"/>
          </a:xfrm>
          <a:prstGeom prst="rect">
            <a:avLst/>
          </a:prstGeom>
          <a:noFill/>
        </p:spPr>
        <p:txBody>
          <a:bodyPr wrap="square" rtlCol="0">
            <a:spAutoFit/>
          </a:bodyPr>
          <a:lstStyle/>
          <a:p>
            <a:r>
              <a:rPr lang="en-US" b="1" dirty="0">
                <a:highlight>
                  <a:srgbClr val="FFFF00"/>
                </a:highlight>
              </a:rPr>
              <a:t>225</a:t>
            </a:r>
          </a:p>
        </p:txBody>
      </p:sp>
      <p:cxnSp>
        <p:nvCxnSpPr>
          <p:cNvPr id="14" name="Straight Arrow Connector 13">
            <a:extLst>
              <a:ext uri="{FF2B5EF4-FFF2-40B4-BE49-F238E27FC236}">
                <a16:creationId xmlns:a16="http://schemas.microsoft.com/office/drawing/2014/main" id="{E85AE65C-F345-F122-989E-B6EB062D0B67}"/>
              </a:ext>
            </a:extLst>
          </p:cNvPr>
          <p:cNvCxnSpPr/>
          <p:nvPr/>
        </p:nvCxnSpPr>
        <p:spPr>
          <a:xfrm flipH="1">
            <a:off x="794900" y="1470213"/>
            <a:ext cx="406400" cy="325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5D862F1-5E50-5EE3-B50C-6C00FCAD8546}"/>
              </a:ext>
            </a:extLst>
          </p:cNvPr>
          <p:cNvCxnSpPr/>
          <p:nvPr/>
        </p:nvCxnSpPr>
        <p:spPr>
          <a:xfrm>
            <a:off x="1450704" y="1487545"/>
            <a:ext cx="0" cy="5486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E139690-9DB3-E1D7-0870-A97EBDC2A345}"/>
              </a:ext>
            </a:extLst>
          </p:cNvPr>
          <p:cNvCxnSpPr/>
          <p:nvPr/>
        </p:nvCxnSpPr>
        <p:spPr>
          <a:xfrm>
            <a:off x="1714865" y="1457065"/>
            <a:ext cx="365759" cy="3793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CE23DD-8070-B869-A91C-6E0B7506FBE7}"/>
              </a:ext>
            </a:extLst>
          </p:cNvPr>
          <p:cNvCxnSpPr>
            <a:cxnSpLocks/>
          </p:cNvCxnSpPr>
          <p:nvPr/>
        </p:nvCxnSpPr>
        <p:spPr>
          <a:xfrm flipH="1">
            <a:off x="3842840" y="1479127"/>
            <a:ext cx="385474" cy="397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FF054C0-1D79-3C1C-4A50-1780D44E3A57}"/>
              </a:ext>
            </a:extLst>
          </p:cNvPr>
          <p:cNvCxnSpPr>
            <a:cxnSpLocks/>
          </p:cNvCxnSpPr>
          <p:nvPr/>
        </p:nvCxnSpPr>
        <p:spPr>
          <a:xfrm>
            <a:off x="4491024" y="1479127"/>
            <a:ext cx="169694" cy="3924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94B9260-2FE8-1BDA-7DA9-9663E9F5BD19}"/>
              </a:ext>
            </a:extLst>
          </p:cNvPr>
          <p:cNvCxnSpPr/>
          <p:nvPr/>
        </p:nvCxnSpPr>
        <p:spPr>
          <a:xfrm flipH="1">
            <a:off x="6840943" y="1466564"/>
            <a:ext cx="238640" cy="358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4A3166-FC44-50F8-3FE4-9CB9CCF2F8B0}"/>
              </a:ext>
            </a:extLst>
          </p:cNvPr>
          <p:cNvCxnSpPr/>
          <p:nvPr/>
        </p:nvCxnSpPr>
        <p:spPr>
          <a:xfrm>
            <a:off x="7527710" y="1466564"/>
            <a:ext cx="311573" cy="358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99EA09E-610E-FB02-0066-39ABC154566B}"/>
              </a:ext>
            </a:extLst>
          </p:cNvPr>
          <p:cNvCxnSpPr>
            <a:cxnSpLocks/>
          </p:cNvCxnSpPr>
          <p:nvPr/>
        </p:nvCxnSpPr>
        <p:spPr>
          <a:xfrm flipH="1">
            <a:off x="9631136" y="1423908"/>
            <a:ext cx="355294" cy="446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D791F3-9198-37B1-1773-CC409D84C8AE}"/>
              </a:ext>
            </a:extLst>
          </p:cNvPr>
          <p:cNvCxnSpPr>
            <a:cxnSpLocks/>
          </p:cNvCxnSpPr>
          <p:nvPr/>
        </p:nvCxnSpPr>
        <p:spPr>
          <a:xfrm>
            <a:off x="10390836" y="1401077"/>
            <a:ext cx="331405" cy="4244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49D07E1-0388-848A-0265-4927EFF5310A}"/>
              </a:ext>
            </a:extLst>
          </p:cNvPr>
          <p:cNvCxnSpPr/>
          <p:nvPr/>
        </p:nvCxnSpPr>
        <p:spPr>
          <a:xfrm flipH="1">
            <a:off x="3360662" y="2354857"/>
            <a:ext cx="213360" cy="4916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E5C111F-2E30-4DEF-A684-4A53998A6CD3}"/>
              </a:ext>
            </a:extLst>
          </p:cNvPr>
          <p:cNvCxnSpPr/>
          <p:nvPr/>
        </p:nvCxnSpPr>
        <p:spPr>
          <a:xfrm>
            <a:off x="3791680" y="2327087"/>
            <a:ext cx="253999" cy="477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2FD7529-2EED-F652-4734-C5A40E6ECD36}"/>
              </a:ext>
            </a:extLst>
          </p:cNvPr>
          <p:cNvCxnSpPr/>
          <p:nvPr/>
        </p:nvCxnSpPr>
        <p:spPr>
          <a:xfrm flipH="1">
            <a:off x="6162256" y="2446139"/>
            <a:ext cx="304800" cy="5147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9E444F-4BB2-31B6-5E16-EE18863DC4D9}"/>
              </a:ext>
            </a:extLst>
          </p:cNvPr>
          <p:cNvCxnSpPr/>
          <p:nvPr/>
        </p:nvCxnSpPr>
        <p:spPr>
          <a:xfrm>
            <a:off x="6763671" y="2365277"/>
            <a:ext cx="315912" cy="470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802F3D-2E7D-8337-089E-072ED88C0B17}"/>
              </a:ext>
            </a:extLst>
          </p:cNvPr>
          <p:cNvCxnSpPr/>
          <p:nvPr/>
        </p:nvCxnSpPr>
        <p:spPr>
          <a:xfrm flipH="1">
            <a:off x="8935875" y="2418680"/>
            <a:ext cx="325120" cy="430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EF7577C-2C5E-11B4-0A7B-89F875226859}"/>
              </a:ext>
            </a:extLst>
          </p:cNvPr>
          <p:cNvCxnSpPr>
            <a:cxnSpLocks/>
          </p:cNvCxnSpPr>
          <p:nvPr/>
        </p:nvCxnSpPr>
        <p:spPr>
          <a:xfrm>
            <a:off x="9456230" y="2486041"/>
            <a:ext cx="0" cy="4748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64C19EB-E920-788E-71CC-69D87144B595}"/>
              </a:ext>
            </a:extLst>
          </p:cNvPr>
          <p:cNvCxnSpPr>
            <a:cxnSpLocks/>
          </p:cNvCxnSpPr>
          <p:nvPr/>
        </p:nvCxnSpPr>
        <p:spPr>
          <a:xfrm>
            <a:off x="9710962" y="2476868"/>
            <a:ext cx="314234" cy="419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32873AE-327B-D419-B025-AF790ED110C6}"/>
              </a:ext>
            </a:extLst>
          </p:cNvPr>
          <p:cNvCxnSpPr>
            <a:cxnSpLocks/>
          </p:cNvCxnSpPr>
          <p:nvPr/>
        </p:nvCxnSpPr>
        <p:spPr>
          <a:xfrm flipH="1">
            <a:off x="9847215" y="3417183"/>
            <a:ext cx="216244" cy="5115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CBCA221-E22B-47D9-CE56-8843875D34F3}"/>
              </a:ext>
            </a:extLst>
          </p:cNvPr>
          <p:cNvCxnSpPr/>
          <p:nvPr/>
        </p:nvCxnSpPr>
        <p:spPr>
          <a:xfrm>
            <a:off x="10408312" y="3405339"/>
            <a:ext cx="264160" cy="394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Arrow: Up 50">
            <a:extLst>
              <a:ext uri="{FF2B5EF4-FFF2-40B4-BE49-F238E27FC236}">
                <a16:creationId xmlns:a16="http://schemas.microsoft.com/office/drawing/2014/main" id="{702D1E36-44FF-88C3-152D-0305FB080326}"/>
              </a:ext>
            </a:extLst>
          </p:cNvPr>
          <p:cNvSpPr/>
          <p:nvPr/>
        </p:nvSpPr>
        <p:spPr>
          <a:xfrm>
            <a:off x="2080624" y="2466090"/>
            <a:ext cx="365759" cy="538844"/>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Right 51">
            <a:extLst>
              <a:ext uri="{FF2B5EF4-FFF2-40B4-BE49-F238E27FC236}">
                <a16:creationId xmlns:a16="http://schemas.microsoft.com/office/drawing/2014/main" id="{00D1ABEB-CBAD-6E89-9FDF-DFB594B33FC8}"/>
              </a:ext>
            </a:extLst>
          </p:cNvPr>
          <p:cNvSpPr/>
          <p:nvPr/>
        </p:nvSpPr>
        <p:spPr>
          <a:xfrm>
            <a:off x="3508893" y="772277"/>
            <a:ext cx="565574" cy="349533"/>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36B7E8F-CD8B-98AB-27F5-7ABD28401A43}"/>
              </a:ext>
            </a:extLst>
          </p:cNvPr>
          <p:cNvCxnSpPr/>
          <p:nvPr/>
        </p:nvCxnSpPr>
        <p:spPr>
          <a:xfrm>
            <a:off x="2797387" y="340958"/>
            <a:ext cx="0" cy="3858509"/>
          </a:xfrm>
          <a:prstGeom prst="line">
            <a:avLst/>
          </a:prstGeom>
          <a:ln w="28575">
            <a:solidFill>
              <a:schemeClr val="accent2"/>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2A3BC12-C321-9DA3-0A94-C4CE5EA7730E}"/>
              </a:ext>
            </a:extLst>
          </p:cNvPr>
          <p:cNvCxnSpPr/>
          <p:nvPr/>
        </p:nvCxnSpPr>
        <p:spPr>
          <a:xfrm>
            <a:off x="5615094" y="340957"/>
            <a:ext cx="0" cy="3858509"/>
          </a:xfrm>
          <a:prstGeom prst="line">
            <a:avLst/>
          </a:prstGeom>
          <a:ln w="28575">
            <a:solidFill>
              <a:schemeClr val="accent2"/>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DB0AE3A-25A0-7DAB-EC4D-67EC3FF39865}"/>
              </a:ext>
            </a:extLst>
          </p:cNvPr>
          <p:cNvCxnSpPr>
            <a:cxnSpLocks/>
          </p:cNvCxnSpPr>
          <p:nvPr/>
        </p:nvCxnSpPr>
        <p:spPr>
          <a:xfrm>
            <a:off x="8307371" y="730892"/>
            <a:ext cx="0" cy="3509614"/>
          </a:xfrm>
          <a:prstGeom prst="line">
            <a:avLst/>
          </a:prstGeom>
          <a:ln w="28575">
            <a:solidFill>
              <a:schemeClr val="accent2"/>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5" name="Arrow: Right 64">
            <a:extLst>
              <a:ext uri="{FF2B5EF4-FFF2-40B4-BE49-F238E27FC236}">
                <a16:creationId xmlns:a16="http://schemas.microsoft.com/office/drawing/2014/main" id="{A2EE1428-F5F9-40EC-D3C0-95632BD71DE7}"/>
              </a:ext>
            </a:extLst>
          </p:cNvPr>
          <p:cNvSpPr/>
          <p:nvPr/>
        </p:nvSpPr>
        <p:spPr>
          <a:xfrm>
            <a:off x="5817205" y="1928154"/>
            <a:ext cx="610386" cy="369332"/>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Right 65">
            <a:extLst>
              <a:ext uri="{FF2B5EF4-FFF2-40B4-BE49-F238E27FC236}">
                <a16:creationId xmlns:a16="http://schemas.microsoft.com/office/drawing/2014/main" id="{D7A8887D-EC46-8336-F40D-F8646FCFC0D3}"/>
              </a:ext>
            </a:extLst>
          </p:cNvPr>
          <p:cNvSpPr/>
          <p:nvPr/>
        </p:nvSpPr>
        <p:spPr>
          <a:xfrm>
            <a:off x="8509481" y="1978947"/>
            <a:ext cx="610386" cy="369332"/>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FF954BA-04CF-E939-6599-A1F28958343A}"/>
              </a:ext>
            </a:extLst>
          </p:cNvPr>
          <p:cNvSpPr txBox="1"/>
          <p:nvPr/>
        </p:nvSpPr>
        <p:spPr>
          <a:xfrm>
            <a:off x="1140503" y="2419741"/>
            <a:ext cx="589947" cy="369332"/>
          </a:xfrm>
          <a:prstGeom prst="rect">
            <a:avLst/>
          </a:prstGeom>
          <a:noFill/>
        </p:spPr>
        <p:txBody>
          <a:bodyPr wrap="square" rtlCol="0">
            <a:spAutoFit/>
          </a:bodyPr>
          <a:lstStyle/>
          <a:p>
            <a:r>
              <a:rPr lang="en-US" dirty="0"/>
              <a:t>109</a:t>
            </a:r>
          </a:p>
        </p:txBody>
      </p:sp>
      <p:sp>
        <p:nvSpPr>
          <p:cNvPr id="68" name="TextBox 67">
            <a:extLst>
              <a:ext uri="{FF2B5EF4-FFF2-40B4-BE49-F238E27FC236}">
                <a16:creationId xmlns:a16="http://schemas.microsoft.com/office/drawing/2014/main" id="{03E59FDF-1443-1D1E-A46F-28F79DC5B958}"/>
              </a:ext>
            </a:extLst>
          </p:cNvPr>
          <p:cNvSpPr txBox="1"/>
          <p:nvPr/>
        </p:nvSpPr>
        <p:spPr>
          <a:xfrm>
            <a:off x="72554" y="1773749"/>
            <a:ext cx="490316" cy="523220"/>
          </a:xfrm>
          <a:prstGeom prst="rect">
            <a:avLst/>
          </a:prstGeom>
          <a:noFill/>
        </p:spPr>
        <p:txBody>
          <a:bodyPr wrap="square" rtlCol="0">
            <a:spAutoFit/>
          </a:bodyPr>
          <a:lstStyle/>
          <a:p>
            <a:r>
              <a:rPr lang="en-US" sz="2800" b="1" dirty="0">
                <a:highlight>
                  <a:srgbClr val="00FF00"/>
                </a:highlight>
              </a:rPr>
              <a:t>*</a:t>
            </a:r>
          </a:p>
        </p:txBody>
      </p:sp>
      <p:sp>
        <p:nvSpPr>
          <p:cNvPr id="69" name="TextBox 68">
            <a:extLst>
              <a:ext uri="{FF2B5EF4-FFF2-40B4-BE49-F238E27FC236}">
                <a16:creationId xmlns:a16="http://schemas.microsoft.com/office/drawing/2014/main" id="{50333F92-FCB8-0AA9-FA26-B4BFF7D8626B}"/>
              </a:ext>
            </a:extLst>
          </p:cNvPr>
          <p:cNvSpPr txBox="1"/>
          <p:nvPr/>
        </p:nvSpPr>
        <p:spPr>
          <a:xfrm>
            <a:off x="2093236" y="1583897"/>
            <a:ext cx="589279" cy="369332"/>
          </a:xfrm>
          <a:prstGeom prst="rect">
            <a:avLst/>
          </a:prstGeom>
          <a:noFill/>
        </p:spPr>
        <p:txBody>
          <a:bodyPr wrap="square" rtlCol="0">
            <a:spAutoFit/>
          </a:bodyPr>
          <a:lstStyle/>
          <a:p>
            <a:r>
              <a:rPr lang="en-US" dirty="0"/>
              <a:t>115</a:t>
            </a:r>
          </a:p>
        </p:txBody>
      </p:sp>
      <p:sp>
        <p:nvSpPr>
          <p:cNvPr id="70" name="TextBox 69">
            <a:extLst>
              <a:ext uri="{FF2B5EF4-FFF2-40B4-BE49-F238E27FC236}">
                <a16:creationId xmlns:a16="http://schemas.microsoft.com/office/drawing/2014/main" id="{AFEAB274-9C47-8023-DA8C-D16B54EC89BB}"/>
              </a:ext>
            </a:extLst>
          </p:cNvPr>
          <p:cNvSpPr txBox="1"/>
          <p:nvPr/>
        </p:nvSpPr>
        <p:spPr>
          <a:xfrm>
            <a:off x="3021028" y="1743488"/>
            <a:ext cx="674071" cy="369332"/>
          </a:xfrm>
          <a:prstGeom prst="rect">
            <a:avLst/>
          </a:prstGeom>
          <a:noFill/>
        </p:spPr>
        <p:txBody>
          <a:bodyPr wrap="square" rtlCol="0">
            <a:spAutoFit/>
          </a:bodyPr>
          <a:lstStyle/>
          <a:p>
            <a:r>
              <a:rPr lang="en-US" dirty="0"/>
              <a:t>171</a:t>
            </a:r>
          </a:p>
        </p:txBody>
      </p:sp>
      <p:sp>
        <p:nvSpPr>
          <p:cNvPr id="71" name="TextBox 70">
            <a:extLst>
              <a:ext uri="{FF2B5EF4-FFF2-40B4-BE49-F238E27FC236}">
                <a16:creationId xmlns:a16="http://schemas.microsoft.com/office/drawing/2014/main" id="{D5451CBA-DB4E-8368-08BA-9F457D4F8C70}"/>
              </a:ext>
            </a:extLst>
          </p:cNvPr>
          <p:cNvSpPr txBox="1"/>
          <p:nvPr/>
        </p:nvSpPr>
        <p:spPr>
          <a:xfrm>
            <a:off x="7175266" y="2789073"/>
            <a:ext cx="576879" cy="380384"/>
          </a:xfrm>
          <a:prstGeom prst="rect">
            <a:avLst/>
          </a:prstGeom>
          <a:noFill/>
        </p:spPr>
        <p:txBody>
          <a:bodyPr wrap="square" rtlCol="0">
            <a:spAutoFit/>
          </a:bodyPr>
          <a:lstStyle/>
          <a:p>
            <a:r>
              <a:rPr lang="en-US" dirty="0"/>
              <a:t>53</a:t>
            </a:r>
          </a:p>
        </p:txBody>
      </p:sp>
      <p:sp>
        <p:nvSpPr>
          <p:cNvPr id="72" name="TextBox 71">
            <a:extLst>
              <a:ext uri="{FF2B5EF4-FFF2-40B4-BE49-F238E27FC236}">
                <a16:creationId xmlns:a16="http://schemas.microsoft.com/office/drawing/2014/main" id="{B5480909-9CEA-D30D-0BD2-B15C31A03C6F}"/>
              </a:ext>
            </a:extLst>
          </p:cNvPr>
          <p:cNvSpPr txBox="1"/>
          <p:nvPr/>
        </p:nvSpPr>
        <p:spPr>
          <a:xfrm>
            <a:off x="5779608" y="3083778"/>
            <a:ext cx="506100" cy="369332"/>
          </a:xfrm>
          <a:prstGeom prst="rect">
            <a:avLst/>
          </a:prstGeom>
          <a:noFill/>
        </p:spPr>
        <p:txBody>
          <a:bodyPr wrap="square" rtlCol="0">
            <a:spAutoFit/>
          </a:bodyPr>
          <a:lstStyle/>
          <a:p>
            <a:r>
              <a:rPr lang="en-US" dirty="0"/>
              <a:t>12</a:t>
            </a:r>
          </a:p>
        </p:txBody>
      </p:sp>
      <p:sp>
        <p:nvSpPr>
          <p:cNvPr id="74" name="TextBox 73">
            <a:extLst>
              <a:ext uri="{FF2B5EF4-FFF2-40B4-BE49-F238E27FC236}">
                <a16:creationId xmlns:a16="http://schemas.microsoft.com/office/drawing/2014/main" id="{933B3D55-A41C-3CCF-308E-36C8C225CABD}"/>
              </a:ext>
            </a:extLst>
          </p:cNvPr>
          <p:cNvSpPr txBox="1"/>
          <p:nvPr/>
        </p:nvSpPr>
        <p:spPr>
          <a:xfrm>
            <a:off x="3007359" y="3307207"/>
            <a:ext cx="586070" cy="369332"/>
          </a:xfrm>
          <a:prstGeom prst="rect">
            <a:avLst/>
          </a:prstGeom>
          <a:noFill/>
        </p:spPr>
        <p:txBody>
          <a:bodyPr wrap="square">
            <a:spAutoFit/>
          </a:bodyPr>
          <a:lstStyle/>
          <a:p>
            <a:r>
              <a:rPr lang="en-US" dirty="0"/>
              <a:t>135</a:t>
            </a:r>
          </a:p>
        </p:txBody>
      </p:sp>
      <p:sp>
        <p:nvSpPr>
          <p:cNvPr id="76" name="TextBox 75">
            <a:extLst>
              <a:ext uri="{FF2B5EF4-FFF2-40B4-BE49-F238E27FC236}">
                <a16:creationId xmlns:a16="http://schemas.microsoft.com/office/drawing/2014/main" id="{6BC1FF3D-83A5-98D4-2205-9941B201B52C}"/>
              </a:ext>
            </a:extLst>
          </p:cNvPr>
          <p:cNvSpPr txBox="1"/>
          <p:nvPr/>
        </p:nvSpPr>
        <p:spPr>
          <a:xfrm>
            <a:off x="3779397" y="3303473"/>
            <a:ext cx="612309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17</a:t>
            </a:r>
          </a:p>
        </p:txBody>
      </p:sp>
      <p:sp>
        <p:nvSpPr>
          <p:cNvPr id="77" name="TextBox 76">
            <a:extLst>
              <a:ext uri="{FF2B5EF4-FFF2-40B4-BE49-F238E27FC236}">
                <a16:creationId xmlns:a16="http://schemas.microsoft.com/office/drawing/2014/main" id="{00B6B708-6DF4-6E9D-03F6-049ACCE4162A}"/>
              </a:ext>
            </a:extLst>
          </p:cNvPr>
          <p:cNvSpPr txBox="1"/>
          <p:nvPr/>
        </p:nvSpPr>
        <p:spPr>
          <a:xfrm>
            <a:off x="8503734" y="3360832"/>
            <a:ext cx="675160" cy="369332"/>
          </a:xfrm>
          <a:prstGeom prst="rect">
            <a:avLst/>
          </a:prstGeom>
          <a:noFill/>
        </p:spPr>
        <p:txBody>
          <a:bodyPr wrap="square" rtlCol="0">
            <a:spAutoFit/>
          </a:bodyPr>
          <a:lstStyle/>
          <a:p>
            <a:r>
              <a:rPr lang="en-US" dirty="0"/>
              <a:t>44</a:t>
            </a:r>
          </a:p>
        </p:txBody>
      </p:sp>
      <p:sp>
        <p:nvSpPr>
          <p:cNvPr id="78" name="TextBox 77">
            <a:extLst>
              <a:ext uri="{FF2B5EF4-FFF2-40B4-BE49-F238E27FC236}">
                <a16:creationId xmlns:a16="http://schemas.microsoft.com/office/drawing/2014/main" id="{568AC9B7-F70E-094A-C41B-78E6ECE68A74}"/>
              </a:ext>
            </a:extLst>
          </p:cNvPr>
          <p:cNvSpPr txBox="1"/>
          <p:nvPr/>
        </p:nvSpPr>
        <p:spPr>
          <a:xfrm>
            <a:off x="10418350" y="2763520"/>
            <a:ext cx="626234" cy="369332"/>
          </a:xfrm>
          <a:prstGeom prst="rect">
            <a:avLst/>
          </a:prstGeom>
          <a:noFill/>
        </p:spPr>
        <p:txBody>
          <a:bodyPr wrap="square" rtlCol="0">
            <a:spAutoFit/>
          </a:bodyPr>
          <a:lstStyle/>
          <a:p>
            <a:r>
              <a:rPr lang="en-US" dirty="0"/>
              <a:t>45</a:t>
            </a:r>
          </a:p>
        </p:txBody>
      </p:sp>
      <p:sp>
        <p:nvSpPr>
          <p:cNvPr id="79" name="TextBox 78">
            <a:extLst>
              <a:ext uri="{FF2B5EF4-FFF2-40B4-BE49-F238E27FC236}">
                <a16:creationId xmlns:a16="http://schemas.microsoft.com/office/drawing/2014/main" id="{D9019EBC-3621-9CB0-731C-DDB44A21D580}"/>
              </a:ext>
            </a:extLst>
          </p:cNvPr>
          <p:cNvSpPr txBox="1"/>
          <p:nvPr/>
        </p:nvSpPr>
        <p:spPr>
          <a:xfrm>
            <a:off x="10855298" y="3672805"/>
            <a:ext cx="549121" cy="369332"/>
          </a:xfrm>
          <a:prstGeom prst="rect">
            <a:avLst/>
          </a:prstGeom>
          <a:noFill/>
        </p:spPr>
        <p:txBody>
          <a:bodyPr wrap="square" rtlCol="0">
            <a:spAutoFit/>
          </a:bodyPr>
          <a:lstStyle/>
          <a:p>
            <a:r>
              <a:rPr lang="en-US" dirty="0"/>
              <a:t>46</a:t>
            </a:r>
          </a:p>
        </p:txBody>
      </p:sp>
      <p:sp>
        <p:nvSpPr>
          <p:cNvPr id="80" name="TextBox 79">
            <a:extLst>
              <a:ext uri="{FF2B5EF4-FFF2-40B4-BE49-F238E27FC236}">
                <a16:creationId xmlns:a16="http://schemas.microsoft.com/office/drawing/2014/main" id="{BE8784CD-95DA-10FD-C6B6-FFA1666F56C7}"/>
              </a:ext>
            </a:extLst>
          </p:cNvPr>
          <p:cNvSpPr txBox="1"/>
          <p:nvPr/>
        </p:nvSpPr>
        <p:spPr>
          <a:xfrm>
            <a:off x="9381118" y="3898876"/>
            <a:ext cx="549121" cy="369332"/>
          </a:xfrm>
          <a:prstGeom prst="rect">
            <a:avLst/>
          </a:prstGeom>
          <a:noFill/>
        </p:spPr>
        <p:txBody>
          <a:bodyPr wrap="square" rtlCol="0">
            <a:spAutoFit/>
          </a:bodyPr>
          <a:lstStyle/>
          <a:p>
            <a:r>
              <a:rPr lang="en-US" dirty="0"/>
              <a:t>4</a:t>
            </a:r>
          </a:p>
        </p:txBody>
      </p:sp>
      <p:sp>
        <p:nvSpPr>
          <p:cNvPr id="81" name="TextBox 80">
            <a:extLst>
              <a:ext uri="{FF2B5EF4-FFF2-40B4-BE49-F238E27FC236}">
                <a16:creationId xmlns:a16="http://schemas.microsoft.com/office/drawing/2014/main" id="{705C96E1-CD1A-1964-2726-310433083A28}"/>
              </a:ext>
            </a:extLst>
          </p:cNvPr>
          <p:cNvSpPr txBox="1"/>
          <p:nvPr/>
        </p:nvSpPr>
        <p:spPr>
          <a:xfrm>
            <a:off x="11102310" y="1795079"/>
            <a:ext cx="368904" cy="369332"/>
          </a:xfrm>
          <a:prstGeom prst="rect">
            <a:avLst/>
          </a:prstGeom>
          <a:noFill/>
        </p:spPr>
        <p:txBody>
          <a:bodyPr wrap="square" rtlCol="0">
            <a:spAutoFit/>
          </a:bodyPr>
          <a:lstStyle/>
          <a:p>
            <a:r>
              <a:rPr lang="en-US" dirty="0"/>
              <a:t>6</a:t>
            </a:r>
          </a:p>
        </p:txBody>
      </p:sp>
      <p:sp>
        <p:nvSpPr>
          <p:cNvPr id="82" name="TextBox 81">
            <a:extLst>
              <a:ext uri="{FF2B5EF4-FFF2-40B4-BE49-F238E27FC236}">
                <a16:creationId xmlns:a16="http://schemas.microsoft.com/office/drawing/2014/main" id="{98EA4CBB-D773-3D94-9FBB-92D1371097EE}"/>
              </a:ext>
            </a:extLst>
          </p:cNvPr>
          <p:cNvSpPr txBox="1"/>
          <p:nvPr/>
        </p:nvSpPr>
        <p:spPr>
          <a:xfrm>
            <a:off x="9638878" y="1836371"/>
            <a:ext cx="426959" cy="369332"/>
          </a:xfrm>
          <a:prstGeom prst="rect">
            <a:avLst/>
          </a:prstGeom>
          <a:noFill/>
        </p:spPr>
        <p:txBody>
          <a:bodyPr wrap="square" rtlCol="0">
            <a:spAutoFit/>
          </a:bodyPr>
          <a:lstStyle/>
          <a:p>
            <a:r>
              <a:rPr lang="en-US" dirty="0"/>
              <a:t>42</a:t>
            </a:r>
          </a:p>
        </p:txBody>
      </p:sp>
    </p:spTree>
    <p:extLst>
      <p:ext uri="{BB962C8B-B14F-4D97-AF65-F5344CB8AC3E}">
        <p14:creationId xmlns:p14="http://schemas.microsoft.com/office/powerpoint/2010/main" val="402248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83ADD-8505-EEE5-2912-5513450D6AF1}"/>
              </a:ext>
            </a:extLst>
          </p:cNvPr>
          <p:cNvSpPr txBox="1"/>
          <p:nvPr/>
        </p:nvSpPr>
        <p:spPr>
          <a:xfrm>
            <a:off x="-156243" y="708603"/>
            <a:ext cx="8101533" cy="5847755"/>
          </a:xfrm>
          <a:prstGeom prst="rect">
            <a:avLst/>
          </a:prstGeom>
          <a:noFill/>
        </p:spPr>
        <p:txBody>
          <a:bodyPr wrap="square">
            <a:spAutoFit/>
          </a:bodyPr>
          <a:lstStyle/>
          <a:p>
            <a:pPr>
              <a:spcAft>
                <a:spcPts val="2400"/>
              </a:spcAft>
            </a:pPr>
            <a:r>
              <a:rPr lang="zh-CN" altLang="en-US" sz="6600" b="1" dirty="0"/>
              <a:t>               道</a:t>
            </a:r>
            <a:endParaRPr lang="en-US" altLang="zh-CN" sz="6600" b="1" dirty="0"/>
          </a:p>
          <a:p>
            <a:pPr>
              <a:spcAft>
                <a:spcPts val="2400"/>
              </a:spcAft>
            </a:pPr>
            <a:r>
              <a:rPr lang="zh-CN" altLang="en-US" sz="5400" b="1" dirty="0"/>
              <a:t>            首         辶</a:t>
            </a:r>
            <a:endParaRPr lang="en-US" altLang="zh-CN" dirty="0"/>
          </a:p>
          <a:p>
            <a:pPr>
              <a:spcAft>
                <a:spcPts val="2400"/>
              </a:spcAft>
            </a:pPr>
            <a:r>
              <a:rPr lang="zh-CN" altLang="en-US" sz="5400" b="1" dirty="0"/>
              <a:t>      䒑        自</a:t>
            </a:r>
            <a:endParaRPr lang="en-US" altLang="zh-CN" sz="5400" b="1" dirty="0"/>
          </a:p>
          <a:p>
            <a:pPr>
              <a:spcAft>
                <a:spcPts val="2400"/>
              </a:spcAft>
            </a:pPr>
            <a:r>
              <a:rPr lang="zh-CN" altLang="en-US" sz="5400" b="1" dirty="0"/>
              <a:t>  丷  一    丿   目</a:t>
            </a:r>
            <a:endParaRPr lang="en-US" altLang="zh-CN" sz="5400" b="1" dirty="0"/>
          </a:p>
          <a:p>
            <a:pPr>
              <a:spcAft>
                <a:spcPts val="2400"/>
              </a:spcAft>
            </a:pPr>
            <a:r>
              <a:rPr lang="zh-CN" altLang="en-US" sz="5400" b="1" dirty="0"/>
              <a:t>                     囗   二</a:t>
            </a:r>
            <a:endParaRPr lang="en-US" sz="5400" b="1" dirty="0"/>
          </a:p>
        </p:txBody>
      </p:sp>
      <p:sp>
        <p:nvSpPr>
          <p:cNvPr id="4" name="TextBox 3">
            <a:extLst>
              <a:ext uri="{FF2B5EF4-FFF2-40B4-BE49-F238E27FC236}">
                <a16:creationId xmlns:a16="http://schemas.microsoft.com/office/drawing/2014/main" id="{138EB2C1-1D52-7CF4-3793-F4D38496982C}"/>
              </a:ext>
            </a:extLst>
          </p:cNvPr>
          <p:cNvSpPr txBox="1"/>
          <p:nvPr/>
        </p:nvSpPr>
        <p:spPr>
          <a:xfrm>
            <a:off x="7945289" y="3036182"/>
            <a:ext cx="2477546" cy="3477875"/>
          </a:xfrm>
          <a:prstGeom prst="rect">
            <a:avLst/>
          </a:prstGeom>
          <a:noFill/>
        </p:spPr>
        <p:txBody>
          <a:bodyPr wrap="square" rtlCol="0">
            <a:spAutoFit/>
          </a:bodyPr>
          <a:lstStyle/>
          <a:p>
            <a:r>
              <a:rPr lang="zh-CN" altLang="en-US" sz="2000" dirty="0"/>
              <a:t>道  </a:t>
            </a:r>
            <a:r>
              <a:rPr lang="en-US" altLang="zh-CN" sz="2000" dirty="0"/>
              <a:t>do (</a:t>
            </a:r>
            <a:r>
              <a:rPr lang="ko-KR" altLang="en-US" sz="2000" dirty="0"/>
              <a:t>도</a:t>
            </a:r>
            <a:r>
              <a:rPr lang="en-US" altLang="ko-KR" sz="2000" dirty="0"/>
              <a:t>)  Tao </a:t>
            </a:r>
            <a:endParaRPr lang="zh-CN" altLang="en-US" sz="2000" dirty="0"/>
          </a:p>
          <a:p>
            <a:r>
              <a:rPr lang="zh-CN" altLang="en-US" sz="2000" dirty="0"/>
              <a:t>辶  </a:t>
            </a:r>
            <a:r>
              <a:rPr lang="en-US" altLang="zh-CN" sz="2000" dirty="0" err="1"/>
              <a:t>chak</a:t>
            </a:r>
            <a:r>
              <a:rPr lang="en-US" altLang="zh-CN" sz="2000" dirty="0"/>
              <a:t> (</a:t>
            </a:r>
            <a:r>
              <a:rPr lang="ko-KR" altLang="en-US" sz="2000" dirty="0"/>
              <a:t>착</a:t>
            </a:r>
            <a:r>
              <a:rPr lang="en-US" altLang="ko-KR" sz="2000" dirty="0"/>
              <a:t>)  walk</a:t>
            </a:r>
            <a:r>
              <a:rPr lang="zh-CN" altLang="en-US" sz="2000" dirty="0"/>
              <a:t>      </a:t>
            </a:r>
            <a:endParaRPr lang="en-US" altLang="zh-CN" sz="2000" dirty="0"/>
          </a:p>
          <a:p>
            <a:r>
              <a:rPr lang="zh-CN" altLang="en-US" sz="2000" dirty="0"/>
              <a:t>首  </a:t>
            </a:r>
            <a:r>
              <a:rPr lang="en-US" altLang="zh-CN" sz="2000" dirty="0" err="1"/>
              <a:t>su</a:t>
            </a:r>
            <a:r>
              <a:rPr lang="en-US" altLang="zh-CN" sz="2000" dirty="0"/>
              <a:t> (</a:t>
            </a:r>
            <a:r>
              <a:rPr lang="ko-KR" altLang="en-US" sz="2000" dirty="0"/>
              <a:t>수</a:t>
            </a:r>
            <a:r>
              <a:rPr lang="en-US" altLang="ko-KR" sz="2000" dirty="0"/>
              <a:t>)</a:t>
            </a:r>
            <a:r>
              <a:rPr lang="zh-CN" altLang="en-US" sz="2000" dirty="0"/>
              <a:t>  </a:t>
            </a:r>
            <a:r>
              <a:rPr lang="en-US" altLang="zh-CN" sz="2000" dirty="0"/>
              <a:t>best</a:t>
            </a:r>
            <a:r>
              <a:rPr lang="zh-CN" altLang="en-US" sz="2000" dirty="0"/>
              <a:t>          </a:t>
            </a:r>
            <a:endParaRPr lang="en-US" altLang="zh-CN" sz="2000" dirty="0"/>
          </a:p>
          <a:p>
            <a:r>
              <a:rPr lang="zh-CN" altLang="en-US" sz="2000" dirty="0"/>
              <a:t>䒑  </a:t>
            </a:r>
            <a:r>
              <a:rPr lang="en-US" altLang="zh-CN" sz="2000" dirty="0" err="1"/>
              <a:t>chok</a:t>
            </a:r>
            <a:r>
              <a:rPr lang="en-US" altLang="zh-CN" sz="2000" dirty="0"/>
              <a:t> (</a:t>
            </a:r>
            <a:r>
              <a:rPr lang="ko-KR" altLang="en-US" sz="2000" dirty="0"/>
              <a:t>초</a:t>
            </a:r>
            <a:r>
              <a:rPr lang="en-US" altLang="ko-KR" sz="2000" dirty="0"/>
              <a:t>)</a:t>
            </a:r>
            <a:r>
              <a:rPr lang="zh-CN" altLang="en-US" sz="2000" dirty="0"/>
              <a:t>  </a:t>
            </a:r>
            <a:r>
              <a:rPr lang="en-US" altLang="zh-CN" sz="2000" dirty="0"/>
              <a:t>grass</a:t>
            </a:r>
          </a:p>
          <a:p>
            <a:r>
              <a:rPr lang="zh-CN" altLang="en-US" sz="2000" dirty="0"/>
              <a:t>自  </a:t>
            </a:r>
            <a:r>
              <a:rPr lang="en-US" altLang="zh-CN" sz="2000" dirty="0"/>
              <a:t>ja (</a:t>
            </a:r>
            <a:r>
              <a:rPr lang="ko-KR" altLang="en-US" sz="2000" dirty="0"/>
              <a:t>자</a:t>
            </a:r>
            <a:r>
              <a:rPr lang="en-US" altLang="ko-KR" sz="2000" dirty="0"/>
              <a:t>)</a:t>
            </a:r>
            <a:r>
              <a:rPr lang="zh-CN" altLang="en-US" sz="2000" dirty="0"/>
              <a:t>  </a:t>
            </a:r>
            <a:r>
              <a:rPr lang="en-US" altLang="zh-CN" sz="2000" dirty="0"/>
              <a:t>self</a:t>
            </a:r>
            <a:r>
              <a:rPr lang="zh-CN" altLang="en-US" sz="2000" dirty="0"/>
              <a:t>  </a:t>
            </a:r>
            <a:endParaRPr lang="en-US" altLang="zh-CN" sz="2000" dirty="0"/>
          </a:p>
          <a:p>
            <a:r>
              <a:rPr lang="zh-CN" altLang="en-US" sz="2000" dirty="0"/>
              <a:t>丷  </a:t>
            </a:r>
            <a:r>
              <a:rPr lang="en-US" altLang="zh-CN" sz="2000" dirty="0" err="1"/>
              <a:t>bal</a:t>
            </a:r>
            <a:r>
              <a:rPr lang="en-US" altLang="zh-CN" sz="2000" dirty="0"/>
              <a:t> (</a:t>
            </a:r>
            <a:r>
              <a:rPr lang="ko-KR" altLang="en-US" sz="2000" dirty="0"/>
              <a:t>발</a:t>
            </a:r>
            <a:r>
              <a:rPr lang="en-US" altLang="ko-KR" sz="2000" dirty="0"/>
              <a:t>)  eight</a:t>
            </a:r>
            <a:endParaRPr lang="en-US" altLang="zh-CN" sz="2000" dirty="0"/>
          </a:p>
          <a:p>
            <a:r>
              <a:rPr lang="zh-CN" altLang="en-US" sz="2000" dirty="0"/>
              <a:t>一  </a:t>
            </a:r>
            <a:r>
              <a:rPr lang="en-US" altLang="zh-CN" sz="2000" dirty="0"/>
              <a:t>il (</a:t>
            </a:r>
            <a:r>
              <a:rPr lang="ko-KR" altLang="en-US" sz="2000" dirty="0"/>
              <a:t>일</a:t>
            </a:r>
            <a:r>
              <a:rPr lang="en-US" altLang="ko-KR" sz="2000" dirty="0"/>
              <a:t>)  one</a:t>
            </a:r>
            <a:endParaRPr lang="en-US" altLang="zh-CN" sz="2000" dirty="0"/>
          </a:p>
          <a:p>
            <a:r>
              <a:rPr lang="zh-CN" altLang="en-US" sz="2000" dirty="0"/>
              <a:t>丿  </a:t>
            </a:r>
            <a:r>
              <a:rPr lang="en-US" altLang="zh-CN" sz="2000" dirty="0" err="1"/>
              <a:t>byeol</a:t>
            </a:r>
            <a:r>
              <a:rPr lang="en-US" altLang="zh-CN" sz="2000" dirty="0"/>
              <a:t> (</a:t>
            </a:r>
            <a:r>
              <a:rPr lang="ko-KR" altLang="en-US" sz="2000" dirty="0"/>
              <a:t>별</a:t>
            </a:r>
            <a:r>
              <a:rPr lang="en-US" altLang="ko-KR" sz="2000" dirty="0"/>
              <a:t>)   slash</a:t>
            </a:r>
            <a:endParaRPr lang="en-US" altLang="zh-CN" sz="2000" dirty="0"/>
          </a:p>
          <a:p>
            <a:r>
              <a:rPr lang="zh-CN" altLang="en-US" sz="2000" dirty="0"/>
              <a:t>目   </a:t>
            </a:r>
            <a:r>
              <a:rPr lang="en-US" altLang="zh-CN" sz="2000" dirty="0" err="1"/>
              <a:t>mok</a:t>
            </a:r>
            <a:r>
              <a:rPr lang="en-US" altLang="zh-CN" sz="2000" dirty="0"/>
              <a:t> (</a:t>
            </a:r>
            <a:r>
              <a:rPr lang="ko-KR" altLang="en-US" sz="2000" dirty="0"/>
              <a:t>목</a:t>
            </a:r>
            <a:r>
              <a:rPr lang="en-US" altLang="ko-KR" sz="2000" dirty="0"/>
              <a:t>)</a:t>
            </a:r>
            <a:r>
              <a:rPr lang="zh-CN" altLang="en-US" sz="2000" dirty="0"/>
              <a:t> </a:t>
            </a:r>
            <a:r>
              <a:rPr lang="en-US" altLang="zh-CN" sz="2000" dirty="0"/>
              <a:t>eye</a:t>
            </a:r>
            <a:r>
              <a:rPr lang="zh-CN" altLang="en-US" sz="2000" dirty="0"/>
              <a:t>                       </a:t>
            </a:r>
            <a:endParaRPr lang="en-US" altLang="zh-CN" sz="2000" dirty="0"/>
          </a:p>
          <a:p>
            <a:r>
              <a:rPr lang="zh-CN" altLang="en-US" sz="2000" dirty="0"/>
              <a:t>囗   </a:t>
            </a:r>
            <a:r>
              <a:rPr lang="en-US" altLang="zh-CN" sz="2000" dirty="0" err="1"/>
              <a:t>wi</a:t>
            </a:r>
            <a:r>
              <a:rPr lang="en-US" altLang="zh-CN" sz="2000" dirty="0"/>
              <a:t> (</a:t>
            </a:r>
            <a:r>
              <a:rPr lang="ko-KR" altLang="en-US" sz="2000" dirty="0"/>
              <a:t>위</a:t>
            </a:r>
            <a:r>
              <a:rPr lang="en-US" altLang="ko-KR" sz="2000" dirty="0"/>
              <a:t>)  circle</a:t>
            </a:r>
            <a:endParaRPr lang="en-US" altLang="zh-CN" sz="2000" dirty="0"/>
          </a:p>
          <a:p>
            <a:r>
              <a:rPr lang="zh-CN" altLang="en-US" sz="2000" dirty="0"/>
              <a:t>二   </a:t>
            </a:r>
            <a:r>
              <a:rPr lang="en-US" altLang="zh-CN" sz="2000" dirty="0"/>
              <a:t>I (</a:t>
            </a:r>
            <a:r>
              <a:rPr lang="ko-KR" altLang="en-US" sz="2000" dirty="0"/>
              <a:t>이</a:t>
            </a:r>
            <a:r>
              <a:rPr lang="en-US" altLang="ko-KR" sz="2000" dirty="0"/>
              <a:t>)  two</a:t>
            </a:r>
            <a:endParaRPr lang="en-US" sz="2000" dirty="0"/>
          </a:p>
        </p:txBody>
      </p:sp>
      <p:pic>
        <p:nvPicPr>
          <p:cNvPr id="6" name="Picture 5">
            <a:extLst>
              <a:ext uri="{FF2B5EF4-FFF2-40B4-BE49-F238E27FC236}">
                <a16:creationId xmlns:a16="http://schemas.microsoft.com/office/drawing/2014/main" id="{57290AB9-02E3-2D93-CC03-4F75F6B9724F}"/>
              </a:ext>
            </a:extLst>
          </p:cNvPr>
          <p:cNvPicPr>
            <a:picLocks noChangeAspect="1"/>
          </p:cNvPicPr>
          <p:nvPr/>
        </p:nvPicPr>
        <p:blipFill>
          <a:blip r:embed="rId2"/>
          <a:stretch>
            <a:fillRect/>
          </a:stretch>
        </p:blipFill>
        <p:spPr>
          <a:xfrm>
            <a:off x="6549059" y="649355"/>
            <a:ext cx="2976629" cy="1974719"/>
          </a:xfrm>
          <a:prstGeom prst="rect">
            <a:avLst/>
          </a:prstGeom>
        </p:spPr>
      </p:pic>
      <p:sp>
        <p:nvSpPr>
          <p:cNvPr id="8" name="TextBox 7">
            <a:extLst>
              <a:ext uri="{FF2B5EF4-FFF2-40B4-BE49-F238E27FC236}">
                <a16:creationId xmlns:a16="http://schemas.microsoft.com/office/drawing/2014/main" id="{93C4896D-AF80-2F1E-A4C0-EDEEE02DF445}"/>
              </a:ext>
            </a:extLst>
          </p:cNvPr>
          <p:cNvSpPr txBox="1"/>
          <p:nvPr/>
        </p:nvSpPr>
        <p:spPr>
          <a:xfrm>
            <a:off x="6653202" y="713169"/>
            <a:ext cx="364434" cy="369332"/>
          </a:xfrm>
          <a:prstGeom prst="rect">
            <a:avLst/>
          </a:prstGeom>
          <a:noFill/>
        </p:spPr>
        <p:txBody>
          <a:bodyPr wrap="square">
            <a:spAutoFit/>
          </a:bodyPr>
          <a:lstStyle/>
          <a:p>
            <a:r>
              <a:rPr lang="zh-CN" altLang="en-US" dirty="0"/>
              <a:t>乾</a:t>
            </a:r>
            <a:endParaRPr lang="en-US" dirty="0"/>
          </a:p>
        </p:txBody>
      </p:sp>
      <p:sp>
        <p:nvSpPr>
          <p:cNvPr id="10" name="TextBox 9">
            <a:extLst>
              <a:ext uri="{FF2B5EF4-FFF2-40B4-BE49-F238E27FC236}">
                <a16:creationId xmlns:a16="http://schemas.microsoft.com/office/drawing/2014/main" id="{1F3D6253-03D5-687C-8576-72FB0C833293}"/>
              </a:ext>
            </a:extLst>
          </p:cNvPr>
          <p:cNvSpPr txBox="1"/>
          <p:nvPr/>
        </p:nvSpPr>
        <p:spPr>
          <a:xfrm>
            <a:off x="6653202" y="2145509"/>
            <a:ext cx="510208" cy="369332"/>
          </a:xfrm>
          <a:prstGeom prst="rect">
            <a:avLst/>
          </a:prstGeom>
          <a:noFill/>
        </p:spPr>
        <p:txBody>
          <a:bodyPr wrap="square">
            <a:spAutoFit/>
          </a:bodyPr>
          <a:lstStyle/>
          <a:p>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離</a:t>
            </a:r>
            <a:endParaRPr lang="en-US" dirty="0"/>
          </a:p>
        </p:txBody>
      </p:sp>
      <p:sp>
        <p:nvSpPr>
          <p:cNvPr id="12" name="TextBox 11">
            <a:extLst>
              <a:ext uri="{FF2B5EF4-FFF2-40B4-BE49-F238E27FC236}">
                <a16:creationId xmlns:a16="http://schemas.microsoft.com/office/drawing/2014/main" id="{B764F753-3C0F-64CC-C17B-E441C38F27FC}"/>
              </a:ext>
            </a:extLst>
          </p:cNvPr>
          <p:cNvSpPr txBox="1"/>
          <p:nvPr/>
        </p:nvSpPr>
        <p:spPr>
          <a:xfrm>
            <a:off x="8949219" y="2145509"/>
            <a:ext cx="576469" cy="369332"/>
          </a:xfrm>
          <a:prstGeom prst="rect">
            <a:avLst/>
          </a:prstGeom>
          <a:noFill/>
        </p:spPr>
        <p:txBody>
          <a:bodyPr wrap="square">
            <a:spAutoFit/>
          </a:bodyPr>
          <a:lstStyle/>
          <a:p>
            <a:r>
              <a:rPr lang="zh-CN" altLang="en-US" dirty="0"/>
              <a:t>坤</a:t>
            </a:r>
            <a:endParaRPr lang="en-US" dirty="0"/>
          </a:p>
        </p:txBody>
      </p:sp>
      <p:sp>
        <p:nvSpPr>
          <p:cNvPr id="14" name="TextBox 13">
            <a:extLst>
              <a:ext uri="{FF2B5EF4-FFF2-40B4-BE49-F238E27FC236}">
                <a16:creationId xmlns:a16="http://schemas.microsoft.com/office/drawing/2014/main" id="{88C7022F-F781-BAAD-0AF6-0BF3B4D1C0B7}"/>
              </a:ext>
            </a:extLst>
          </p:cNvPr>
          <p:cNvSpPr txBox="1"/>
          <p:nvPr/>
        </p:nvSpPr>
        <p:spPr>
          <a:xfrm>
            <a:off x="8949219" y="715618"/>
            <a:ext cx="463826" cy="366883"/>
          </a:xfrm>
          <a:prstGeom prst="rect">
            <a:avLst/>
          </a:prstGeom>
          <a:noFill/>
        </p:spPr>
        <p:txBody>
          <a:bodyPr wrap="square">
            <a:spAutoFit/>
          </a:bodyPr>
          <a:lstStyle/>
          <a:p>
            <a:r>
              <a:rPr lang="zh-CN" altLang="en-US" dirty="0"/>
              <a:t>坎</a:t>
            </a:r>
            <a:endParaRPr lang="en-US" dirty="0"/>
          </a:p>
        </p:txBody>
      </p:sp>
      <p:sp>
        <p:nvSpPr>
          <p:cNvPr id="16" name="TextBox 15">
            <a:extLst>
              <a:ext uri="{FF2B5EF4-FFF2-40B4-BE49-F238E27FC236}">
                <a16:creationId xmlns:a16="http://schemas.microsoft.com/office/drawing/2014/main" id="{E40706BC-DCC8-9AC0-D888-7C64E10AEDEF}"/>
              </a:ext>
            </a:extLst>
          </p:cNvPr>
          <p:cNvSpPr txBox="1"/>
          <p:nvPr/>
        </p:nvSpPr>
        <p:spPr>
          <a:xfrm>
            <a:off x="9746974" y="1036549"/>
            <a:ext cx="2352261" cy="1200329"/>
          </a:xfrm>
          <a:prstGeom prst="rect">
            <a:avLst/>
          </a:prstGeom>
          <a:noFill/>
        </p:spPr>
        <p:txBody>
          <a:bodyPr wrap="square" rtlCol="0">
            <a:spAutoFit/>
          </a:bodyPr>
          <a:lstStyle/>
          <a:p>
            <a:r>
              <a:rPr lang="zh-CN" altLang="en-US" dirty="0"/>
              <a:t>乾  </a:t>
            </a:r>
            <a:r>
              <a:rPr lang="en-US" altLang="zh-CN" dirty="0" err="1"/>
              <a:t>geon</a:t>
            </a:r>
            <a:r>
              <a:rPr lang="en-US" altLang="zh-CN" dirty="0"/>
              <a:t> (</a:t>
            </a:r>
            <a:r>
              <a:rPr lang="ko-KR" altLang="en-US" dirty="0"/>
              <a:t>건</a:t>
            </a:r>
            <a:r>
              <a:rPr lang="en-US" altLang="ko-KR" dirty="0"/>
              <a:t>)  heaven</a:t>
            </a:r>
            <a:r>
              <a:rPr lang="zh-CN" altLang="en-US" dirty="0"/>
              <a:t> </a:t>
            </a:r>
          </a:p>
          <a:p>
            <a:r>
              <a:rPr lang="zh-CN" altLang="en-US" dirty="0"/>
              <a:t>離  </a:t>
            </a:r>
            <a:r>
              <a:rPr lang="en-US" altLang="zh-CN" dirty="0"/>
              <a:t>li (</a:t>
            </a:r>
            <a:r>
              <a:rPr lang="ko-KR" altLang="en-US" dirty="0"/>
              <a:t>리</a:t>
            </a:r>
            <a:r>
              <a:rPr lang="en-US" altLang="ko-KR" dirty="0"/>
              <a:t>)  fire</a:t>
            </a:r>
            <a:endParaRPr lang="zh-CN" altLang="en-US" dirty="0"/>
          </a:p>
          <a:p>
            <a:r>
              <a:rPr lang="zh-CN" altLang="en-US" dirty="0"/>
              <a:t>坎  </a:t>
            </a:r>
            <a:r>
              <a:rPr lang="en-US" altLang="zh-CN" dirty="0"/>
              <a:t>gam (</a:t>
            </a:r>
            <a:r>
              <a:rPr lang="ko-KR" altLang="en-US" b="0" i="0" dirty="0">
                <a:solidFill>
                  <a:srgbClr val="202122"/>
                </a:solidFill>
                <a:effectLst/>
                <a:latin typeface="Apple SD Gothic Neo"/>
              </a:rPr>
              <a:t>감</a:t>
            </a:r>
            <a:r>
              <a:rPr lang="en-US" altLang="ko-KR" b="0" i="0" dirty="0">
                <a:solidFill>
                  <a:srgbClr val="202122"/>
                </a:solidFill>
                <a:effectLst/>
                <a:latin typeface="Apple SD Gothic Neo"/>
              </a:rPr>
              <a:t>)  water</a:t>
            </a:r>
            <a:endParaRPr lang="zh-CN" altLang="en-US" dirty="0"/>
          </a:p>
          <a:p>
            <a:r>
              <a:rPr lang="zh-CN" altLang="en-US" dirty="0"/>
              <a:t>坤  </a:t>
            </a:r>
            <a:r>
              <a:rPr lang="en-US" altLang="zh-CN" dirty="0" err="1"/>
              <a:t>gon</a:t>
            </a:r>
            <a:r>
              <a:rPr lang="en-US" altLang="zh-CN" dirty="0"/>
              <a:t> (</a:t>
            </a:r>
            <a:r>
              <a:rPr lang="ko-KR" altLang="en-US" dirty="0"/>
              <a:t>곤</a:t>
            </a:r>
            <a:r>
              <a:rPr lang="en-US" altLang="ko-KR" dirty="0"/>
              <a:t>)  earth</a:t>
            </a:r>
            <a:endParaRPr lang="zh-CN" altLang="en-US" dirty="0"/>
          </a:p>
        </p:txBody>
      </p:sp>
      <p:sp>
        <p:nvSpPr>
          <p:cNvPr id="17" name="Rectangle 16">
            <a:extLst>
              <a:ext uri="{FF2B5EF4-FFF2-40B4-BE49-F238E27FC236}">
                <a16:creationId xmlns:a16="http://schemas.microsoft.com/office/drawing/2014/main" id="{282573B9-DBA8-296D-3F2E-5722ECCD380C}"/>
              </a:ext>
            </a:extLst>
          </p:cNvPr>
          <p:cNvSpPr/>
          <p:nvPr/>
        </p:nvSpPr>
        <p:spPr>
          <a:xfrm>
            <a:off x="6549059" y="649355"/>
            <a:ext cx="2976629" cy="19747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E37F4A-2C71-605F-7F4A-0DA2350ADD18}"/>
              </a:ext>
            </a:extLst>
          </p:cNvPr>
          <p:cNvSpPr/>
          <p:nvPr/>
        </p:nvSpPr>
        <p:spPr>
          <a:xfrm>
            <a:off x="9746974" y="980661"/>
            <a:ext cx="2173356" cy="13450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8DFDA9-F16C-D32B-4408-848D03D78D3F}"/>
              </a:ext>
            </a:extLst>
          </p:cNvPr>
          <p:cNvSpPr/>
          <p:nvPr/>
        </p:nvSpPr>
        <p:spPr>
          <a:xfrm>
            <a:off x="7739270" y="2993881"/>
            <a:ext cx="2683565" cy="3520176"/>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Yin And Yang with solid fill">
            <a:extLst>
              <a:ext uri="{FF2B5EF4-FFF2-40B4-BE49-F238E27FC236}">
                <a16:creationId xmlns:a16="http://schemas.microsoft.com/office/drawing/2014/main" id="{09617EF9-AB0E-1826-EC20-89784417A7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2415" y="3082760"/>
            <a:ext cx="303551" cy="303551"/>
          </a:xfrm>
          <a:prstGeom prst="rect">
            <a:avLst/>
          </a:prstGeom>
        </p:spPr>
      </p:pic>
      <p:sp>
        <p:nvSpPr>
          <p:cNvPr id="9" name="TextBox 8">
            <a:extLst>
              <a:ext uri="{FF2B5EF4-FFF2-40B4-BE49-F238E27FC236}">
                <a16:creationId xmlns:a16="http://schemas.microsoft.com/office/drawing/2014/main" id="{39788C49-A448-7405-8C01-C35E5FF48E4D}"/>
              </a:ext>
            </a:extLst>
          </p:cNvPr>
          <p:cNvSpPr txBox="1"/>
          <p:nvPr/>
        </p:nvSpPr>
        <p:spPr>
          <a:xfrm>
            <a:off x="189653" y="67733"/>
            <a:ext cx="11730677"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
        <p:nvSpPr>
          <p:cNvPr id="11" name="TextBox 10">
            <a:extLst>
              <a:ext uri="{FF2B5EF4-FFF2-40B4-BE49-F238E27FC236}">
                <a16:creationId xmlns:a16="http://schemas.microsoft.com/office/drawing/2014/main" id="{01BDA373-32B4-AE94-860A-57A6995E0F45}"/>
              </a:ext>
            </a:extLst>
          </p:cNvPr>
          <p:cNvSpPr txBox="1"/>
          <p:nvPr/>
        </p:nvSpPr>
        <p:spPr>
          <a:xfrm>
            <a:off x="3471922" y="715618"/>
            <a:ext cx="894080" cy="369332"/>
          </a:xfrm>
          <a:prstGeom prst="rect">
            <a:avLst/>
          </a:prstGeom>
          <a:noFill/>
        </p:spPr>
        <p:txBody>
          <a:bodyPr wrap="square" rtlCol="0">
            <a:spAutoFit/>
          </a:bodyPr>
          <a:lstStyle/>
          <a:p>
            <a:r>
              <a:rPr lang="en-US" b="1" dirty="0">
                <a:highlight>
                  <a:srgbClr val="FFFF00"/>
                </a:highlight>
              </a:rPr>
              <a:t>219</a:t>
            </a:r>
          </a:p>
        </p:txBody>
      </p:sp>
      <p:sp>
        <p:nvSpPr>
          <p:cNvPr id="15" name="TextBox 14">
            <a:extLst>
              <a:ext uri="{FF2B5EF4-FFF2-40B4-BE49-F238E27FC236}">
                <a16:creationId xmlns:a16="http://schemas.microsoft.com/office/drawing/2014/main" id="{289C4C77-BF13-B524-FE27-72A18A49E626}"/>
              </a:ext>
            </a:extLst>
          </p:cNvPr>
          <p:cNvSpPr txBox="1"/>
          <p:nvPr/>
        </p:nvSpPr>
        <p:spPr>
          <a:xfrm>
            <a:off x="2411307" y="1996421"/>
            <a:ext cx="609600" cy="369332"/>
          </a:xfrm>
          <a:prstGeom prst="rect">
            <a:avLst/>
          </a:prstGeom>
          <a:noFill/>
        </p:spPr>
        <p:txBody>
          <a:bodyPr wrap="square" rtlCol="0">
            <a:spAutoFit/>
          </a:bodyPr>
          <a:lstStyle/>
          <a:p>
            <a:r>
              <a:rPr lang="en-US" b="1" dirty="0">
                <a:highlight>
                  <a:srgbClr val="FFFF00"/>
                </a:highlight>
              </a:rPr>
              <a:t>226</a:t>
            </a:r>
          </a:p>
        </p:txBody>
      </p:sp>
      <p:sp>
        <p:nvSpPr>
          <p:cNvPr id="20" name="TextBox 19">
            <a:extLst>
              <a:ext uri="{FF2B5EF4-FFF2-40B4-BE49-F238E27FC236}">
                <a16:creationId xmlns:a16="http://schemas.microsoft.com/office/drawing/2014/main" id="{C3BD1B3F-744E-8A7E-3A03-6F89A5C80B96}"/>
              </a:ext>
            </a:extLst>
          </p:cNvPr>
          <p:cNvSpPr txBox="1"/>
          <p:nvPr/>
        </p:nvSpPr>
        <p:spPr>
          <a:xfrm>
            <a:off x="4072740" y="1994783"/>
            <a:ext cx="769194" cy="369332"/>
          </a:xfrm>
          <a:prstGeom prst="rect">
            <a:avLst/>
          </a:prstGeom>
          <a:noFill/>
        </p:spPr>
        <p:txBody>
          <a:bodyPr wrap="square" rtlCol="0">
            <a:spAutoFit/>
          </a:bodyPr>
          <a:lstStyle/>
          <a:p>
            <a:r>
              <a:rPr lang="en-US" b="1" dirty="0">
                <a:highlight>
                  <a:srgbClr val="FFFF00"/>
                </a:highlight>
              </a:rPr>
              <a:t>227</a:t>
            </a:r>
          </a:p>
        </p:txBody>
      </p:sp>
      <p:cxnSp>
        <p:nvCxnSpPr>
          <p:cNvPr id="22" name="Straight Arrow Connector 21">
            <a:extLst>
              <a:ext uri="{FF2B5EF4-FFF2-40B4-BE49-F238E27FC236}">
                <a16:creationId xmlns:a16="http://schemas.microsoft.com/office/drawing/2014/main" id="{FD056B80-D3F6-B96C-7E6E-60A18E6953A1}"/>
              </a:ext>
            </a:extLst>
          </p:cNvPr>
          <p:cNvCxnSpPr/>
          <p:nvPr/>
        </p:nvCxnSpPr>
        <p:spPr>
          <a:xfrm flipH="1">
            <a:off x="2228427" y="1733973"/>
            <a:ext cx="487680" cy="358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6AFF87E-6F45-2765-AB5D-3A5EE7AED8DA}"/>
              </a:ext>
            </a:extLst>
          </p:cNvPr>
          <p:cNvCxnSpPr/>
          <p:nvPr/>
        </p:nvCxnSpPr>
        <p:spPr>
          <a:xfrm>
            <a:off x="3471922" y="1762944"/>
            <a:ext cx="379532" cy="4165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E6F7A9E-5169-5655-FFED-1EA73B8D7065}"/>
              </a:ext>
            </a:extLst>
          </p:cNvPr>
          <p:cNvCxnSpPr/>
          <p:nvPr/>
        </p:nvCxnSpPr>
        <p:spPr>
          <a:xfrm flipH="1">
            <a:off x="1512745" y="2858347"/>
            <a:ext cx="410882" cy="3761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9CC7F31-5C43-8B81-90D9-82B81F5AF0C1}"/>
              </a:ext>
            </a:extLst>
          </p:cNvPr>
          <p:cNvCxnSpPr/>
          <p:nvPr/>
        </p:nvCxnSpPr>
        <p:spPr>
          <a:xfrm>
            <a:off x="2411307" y="2885440"/>
            <a:ext cx="501226" cy="4334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522A70F-DE11-3D74-6747-85D5FC76B305}"/>
              </a:ext>
            </a:extLst>
          </p:cNvPr>
          <p:cNvCxnSpPr/>
          <p:nvPr/>
        </p:nvCxnSpPr>
        <p:spPr>
          <a:xfrm flipH="1">
            <a:off x="643467" y="3583093"/>
            <a:ext cx="406400" cy="839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3ED2A26-8EE5-011D-2C45-50376B55029D}"/>
              </a:ext>
            </a:extLst>
          </p:cNvPr>
          <p:cNvCxnSpPr/>
          <p:nvPr/>
        </p:nvCxnSpPr>
        <p:spPr>
          <a:xfrm>
            <a:off x="1253067" y="3583093"/>
            <a:ext cx="372533" cy="9478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60908D9-F4A0-301A-B513-147EB625C0C4}"/>
              </a:ext>
            </a:extLst>
          </p:cNvPr>
          <p:cNvCxnSpPr>
            <a:cxnSpLocks/>
          </p:cNvCxnSpPr>
          <p:nvPr/>
        </p:nvCxnSpPr>
        <p:spPr>
          <a:xfrm flipH="1">
            <a:off x="2966720" y="3959281"/>
            <a:ext cx="68190" cy="3756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0578722-3F2F-7C87-E205-71DDD2964D34}"/>
              </a:ext>
            </a:extLst>
          </p:cNvPr>
          <p:cNvCxnSpPr>
            <a:cxnSpLocks/>
          </p:cNvCxnSpPr>
          <p:nvPr/>
        </p:nvCxnSpPr>
        <p:spPr>
          <a:xfrm>
            <a:off x="3292297" y="3977676"/>
            <a:ext cx="559157" cy="4165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5D77E9A-A207-97B4-9702-4A55EA3586CD}"/>
              </a:ext>
            </a:extLst>
          </p:cNvPr>
          <p:cNvCxnSpPr/>
          <p:nvPr/>
        </p:nvCxnSpPr>
        <p:spPr>
          <a:xfrm flipH="1">
            <a:off x="3664830" y="5072175"/>
            <a:ext cx="304343" cy="4413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FD84EFD-3959-F802-D13C-89E69C586621}"/>
              </a:ext>
            </a:extLst>
          </p:cNvPr>
          <p:cNvCxnSpPr/>
          <p:nvPr/>
        </p:nvCxnSpPr>
        <p:spPr>
          <a:xfrm>
            <a:off x="4138507" y="5096988"/>
            <a:ext cx="420403" cy="4165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Arrow: Left 44">
            <a:extLst>
              <a:ext uri="{FF2B5EF4-FFF2-40B4-BE49-F238E27FC236}">
                <a16:creationId xmlns:a16="http://schemas.microsoft.com/office/drawing/2014/main" id="{B7A145E5-E638-C516-B728-EA83361E2545}"/>
              </a:ext>
            </a:extLst>
          </p:cNvPr>
          <p:cNvSpPr/>
          <p:nvPr/>
        </p:nvSpPr>
        <p:spPr>
          <a:xfrm>
            <a:off x="4752082" y="2217790"/>
            <a:ext cx="914876" cy="464856"/>
          </a:xfrm>
          <a:prstGeom prst="lef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7BF736D-EA62-EEAA-F3E0-CE096574A3E6}"/>
              </a:ext>
            </a:extLst>
          </p:cNvPr>
          <p:cNvSpPr txBox="1"/>
          <p:nvPr/>
        </p:nvSpPr>
        <p:spPr>
          <a:xfrm>
            <a:off x="1467751" y="3234535"/>
            <a:ext cx="602827" cy="369332"/>
          </a:xfrm>
          <a:prstGeom prst="rect">
            <a:avLst/>
          </a:prstGeom>
          <a:noFill/>
        </p:spPr>
        <p:txBody>
          <a:bodyPr wrap="square" rtlCol="0">
            <a:spAutoFit/>
          </a:bodyPr>
          <a:lstStyle/>
          <a:p>
            <a:r>
              <a:rPr lang="en-US" dirty="0"/>
              <a:t>140</a:t>
            </a:r>
          </a:p>
        </p:txBody>
      </p:sp>
      <p:sp>
        <p:nvSpPr>
          <p:cNvPr id="47" name="TextBox 46">
            <a:extLst>
              <a:ext uri="{FF2B5EF4-FFF2-40B4-BE49-F238E27FC236}">
                <a16:creationId xmlns:a16="http://schemas.microsoft.com/office/drawing/2014/main" id="{1B60A6E7-E56F-C850-AAA5-3EC4BBADFF01}"/>
              </a:ext>
            </a:extLst>
          </p:cNvPr>
          <p:cNvSpPr txBox="1"/>
          <p:nvPr/>
        </p:nvSpPr>
        <p:spPr>
          <a:xfrm>
            <a:off x="333632" y="4819135"/>
            <a:ext cx="716235" cy="369332"/>
          </a:xfrm>
          <a:prstGeom prst="rect">
            <a:avLst/>
          </a:prstGeom>
          <a:noFill/>
        </p:spPr>
        <p:txBody>
          <a:bodyPr wrap="square" rtlCol="0">
            <a:spAutoFit/>
          </a:bodyPr>
          <a:lstStyle/>
          <a:p>
            <a:r>
              <a:rPr lang="en-US" dirty="0"/>
              <a:t>75</a:t>
            </a:r>
          </a:p>
        </p:txBody>
      </p:sp>
      <p:sp>
        <p:nvSpPr>
          <p:cNvPr id="49" name="TextBox 48">
            <a:extLst>
              <a:ext uri="{FF2B5EF4-FFF2-40B4-BE49-F238E27FC236}">
                <a16:creationId xmlns:a16="http://schemas.microsoft.com/office/drawing/2014/main" id="{3BDA0815-510A-4BAB-008D-C57B9AD5F997}"/>
              </a:ext>
            </a:extLst>
          </p:cNvPr>
          <p:cNvSpPr txBox="1"/>
          <p:nvPr/>
        </p:nvSpPr>
        <p:spPr>
          <a:xfrm>
            <a:off x="1329472" y="4819135"/>
            <a:ext cx="877559" cy="369332"/>
          </a:xfrm>
          <a:prstGeom prst="rect">
            <a:avLst/>
          </a:prstGeom>
          <a:noFill/>
        </p:spPr>
        <p:txBody>
          <a:bodyPr wrap="square" rtlCol="0">
            <a:spAutoFit/>
          </a:bodyPr>
          <a:lstStyle/>
          <a:p>
            <a:r>
              <a:rPr lang="en-US" dirty="0"/>
              <a:t>12</a:t>
            </a:r>
          </a:p>
        </p:txBody>
      </p:sp>
      <p:sp>
        <p:nvSpPr>
          <p:cNvPr id="51" name="TextBox 50">
            <a:extLst>
              <a:ext uri="{FF2B5EF4-FFF2-40B4-BE49-F238E27FC236}">
                <a16:creationId xmlns:a16="http://schemas.microsoft.com/office/drawing/2014/main" id="{AB39D1E5-C88E-C131-032D-AA3D1EBAF046}"/>
              </a:ext>
            </a:extLst>
          </p:cNvPr>
          <p:cNvSpPr txBox="1"/>
          <p:nvPr/>
        </p:nvSpPr>
        <p:spPr>
          <a:xfrm>
            <a:off x="2912533" y="4374167"/>
            <a:ext cx="437012" cy="375652"/>
          </a:xfrm>
          <a:prstGeom prst="rect">
            <a:avLst/>
          </a:prstGeom>
          <a:noFill/>
        </p:spPr>
        <p:txBody>
          <a:bodyPr wrap="square" rtlCol="0">
            <a:spAutoFit/>
          </a:bodyPr>
          <a:lstStyle/>
          <a:p>
            <a:r>
              <a:rPr lang="en-US" dirty="0"/>
              <a:t>17</a:t>
            </a:r>
          </a:p>
        </p:txBody>
      </p:sp>
      <p:sp>
        <p:nvSpPr>
          <p:cNvPr id="52" name="TextBox 51">
            <a:extLst>
              <a:ext uri="{FF2B5EF4-FFF2-40B4-BE49-F238E27FC236}">
                <a16:creationId xmlns:a16="http://schemas.microsoft.com/office/drawing/2014/main" id="{8CF093D4-AA1B-6398-118A-DA4D0E40CA56}"/>
              </a:ext>
            </a:extLst>
          </p:cNvPr>
          <p:cNvSpPr txBox="1"/>
          <p:nvPr/>
        </p:nvSpPr>
        <p:spPr>
          <a:xfrm>
            <a:off x="4204549" y="4374167"/>
            <a:ext cx="769194" cy="369332"/>
          </a:xfrm>
          <a:prstGeom prst="rect">
            <a:avLst/>
          </a:prstGeom>
          <a:noFill/>
        </p:spPr>
        <p:txBody>
          <a:bodyPr wrap="square" rtlCol="0">
            <a:spAutoFit/>
          </a:bodyPr>
          <a:lstStyle/>
          <a:p>
            <a:r>
              <a:rPr lang="en-US" dirty="0"/>
              <a:t>109</a:t>
            </a:r>
          </a:p>
        </p:txBody>
      </p:sp>
      <p:sp>
        <p:nvSpPr>
          <p:cNvPr id="53" name="TextBox 52">
            <a:extLst>
              <a:ext uri="{FF2B5EF4-FFF2-40B4-BE49-F238E27FC236}">
                <a16:creationId xmlns:a16="http://schemas.microsoft.com/office/drawing/2014/main" id="{E6A95CB7-703F-7652-90F8-62223755088F}"/>
              </a:ext>
            </a:extLst>
          </p:cNvPr>
          <p:cNvSpPr txBox="1"/>
          <p:nvPr/>
        </p:nvSpPr>
        <p:spPr>
          <a:xfrm>
            <a:off x="3349545" y="3252706"/>
            <a:ext cx="602827" cy="369332"/>
          </a:xfrm>
          <a:prstGeom prst="rect">
            <a:avLst/>
          </a:prstGeom>
          <a:noFill/>
        </p:spPr>
        <p:txBody>
          <a:bodyPr wrap="square" rtlCol="0">
            <a:spAutoFit/>
          </a:bodyPr>
          <a:lstStyle/>
          <a:p>
            <a:r>
              <a:rPr lang="en-US" dirty="0"/>
              <a:t>84</a:t>
            </a:r>
          </a:p>
        </p:txBody>
      </p:sp>
      <p:sp>
        <p:nvSpPr>
          <p:cNvPr id="54" name="TextBox 53">
            <a:extLst>
              <a:ext uri="{FF2B5EF4-FFF2-40B4-BE49-F238E27FC236}">
                <a16:creationId xmlns:a16="http://schemas.microsoft.com/office/drawing/2014/main" id="{1620BB8D-4D64-AFD8-8A51-5A3B480B70AD}"/>
              </a:ext>
            </a:extLst>
          </p:cNvPr>
          <p:cNvSpPr txBox="1"/>
          <p:nvPr/>
        </p:nvSpPr>
        <p:spPr>
          <a:xfrm>
            <a:off x="2885441" y="5431780"/>
            <a:ext cx="501226" cy="369332"/>
          </a:xfrm>
          <a:prstGeom prst="rect">
            <a:avLst/>
          </a:prstGeom>
          <a:noFill/>
        </p:spPr>
        <p:txBody>
          <a:bodyPr wrap="square" rtlCol="0">
            <a:spAutoFit/>
          </a:bodyPr>
          <a:lstStyle/>
          <a:p>
            <a:r>
              <a:rPr lang="en-US" dirty="0"/>
              <a:t>62</a:t>
            </a:r>
          </a:p>
        </p:txBody>
      </p:sp>
      <p:sp>
        <p:nvSpPr>
          <p:cNvPr id="55" name="TextBox 54">
            <a:extLst>
              <a:ext uri="{FF2B5EF4-FFF2-40B4-BE49-F238E27FC236}">
                <a16:creationId xmlns:a16="http://schemas.microsoft.com/office/drawing/2014/main" id="{EC7C7F60-7327-CC83-74A2-3868B309B249}"/>
              </a:ext>
            </a:extLst>
          </p:cNvPr>
          <p:cNvSpPr txBox="1"/>
          <p:nvPr/>
        </p:nvSpPr>
        <p:spPr>
          <a:xfrm>
            <a:off x="4932883" y="5513493"/>
            <a:ext cx="643936"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269349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D8EF82-090E-4E96-C1CB-2CE15C74A86B}"/>
              </a:ext>
            </a:extLst>
          </p:cNvPr>
          <p:cNvSpPr txBox="1"/>
          <p:nvPr/>
        </p:nvSpPr>
        <p:spPr>
          <a:xfrm>
            <a:off x="537882" y="574274"/>
            <a:ext cx="10888275" cy="3877985"/>
          </a:xfrm>
          <a:prstGeom prst="rect">
            <a:avLst/>
          </a:prstGeom>
          <a:noFill/>
        </p:spPr>
        <p:txBody>
          <a:bodyPr wrap="square">
            <a:spAutoFit/>
          </a:bodyPr>
          <a:lstStyle/>
          <a:p>
            <a:pPr>
              <a:spcAft>
                <a:spcPts val="2400"/>
              </a:spcAft>
            </a:pPr>
            <a:r>
              <a:rPr lang="zh-CN" altLang="en-US" sz="5400" b="1" dirty="0">
                <a:latin typeface="+mn-ea"/>
              </a:rPr>
              <a:t>       智                 得             以</a:t>
            </a:r>
            <a:endParaRPr lang="en-US" altLang="zh-CN" sz="5400" b="1" dirty="0">
              <a:latin typeface="+mn-ea"/>
            </a:endParaRPr>
          </a:p>
          <a:p>
            <a:pPr>
              <a:spcAft>
                <a:spcPts val="2400"/>
              </a:spcAft>
            </a:pPr>
            <a:r>
              <a:rPr lang="zh-CN" altLang="en-US" sz="4400" b="1" dirty="0">
                <a:latin typeface="+mn-ea"/>
              </a:rPr>
              <a:t>    知       日             彳    㝵         𠄌丶人 </a:t>
            </a:r>
            <a:endParaRPr lang="en-US" altLang="zh-CN" sz="4400" b="1" dirty="0">
              <a:latin typeface="+mn-ea"/>
            </a:endParaRPr>
          </a:p>
          <a:p>
            <a:pPr>
              <a:spcAft>
                <a:spcPts val="2400"/>
              </a:spcAft>
            </a:pPr>
            <a:r>
              <a:rPr lang="zh-CN" altLang="en-US" sz="4400" b="1" dirty="0">
                <a:latin typeface="+mn-ea"/>
              </a:rPr>
              <a:t>  矢  口  囗 一              旦   寸</a:t>
            </a:r>
            <a:endParaRPr lang="en-US" altLang="zh-CN" sz="4400" b="1" dirty="0">
              <a:latin typeface="+mn-ea"/>
            </a:endParaRPr>
          </a:p>
          <a:p>
            <a:pPr>
              <a:spcAft>
                <a:spcPts val="2400"/>
              </a:spcAft>
            </a:pPr>
            <a:r>
              <a:rPr lang="zh-CN" altLang="en-US" sz="4400" b="1" dirty="0">
                <a:latin typeface="+mn-ea"/>
              </a:rPr>
              <a:t>丿 天                        日  一</a:t>
            </a:r>
            <a:endParaRPr lang="en-US" sz="4400" b="1" dirty="0">
              <a:latin typeface="+mn-ea"/>
            </a:endParaRPr>
          </a:p>
        </p:txBody>
      </p:sp>
      <p:sp>
        <p:nvSpPr>
          <p:cNvPr id="4" name="TextBox 3">
            <a:extLst>
              <a:ext uri="{FF2B5EF4-FFF2-40B4-BE49-F238E27FC236}">
                <a16:creationId xmlns:a16="http://schemas.microsoft.com/office/drawing/2014/main" id="{2CD76CCC-8981-B195-64FF-76206831516A}"/>
              </a:ext>
            </a:extLst>
          </p:cNvPr>
          <p:cNvSpPr txBox="1"/>
          <p:nvPr/>
        </p:nvSpPr>
        <p:spPr>
          <a:xfrm>
            <a:off x="476410" y="4771786"/>
            <a:ext cx="10680807" cy="1754326"/>
          </a:xfrm>
          <a:prstGeom prst="rect">
            <a:avLst/>
          </a:prstGeom>
          <a:noFill/>
        </p:spPr>
        <p:txBody>
          <a:bodyPr wrap="square" numCol="3" rtlCol="0">
            <a:spAutoFit/>
          </a:bodyPr>
          <a:lstStyle/>
          <a:p>
            <a:r>
              <a:rPr lang="zh-CN" altLang="en-US" dirty="0"/>
              <a:t>智  </a:t>
            </a:r>
            <a:r>
              <a:rPr lang="en-US" altLang="zh-CN" dirty="0"/>
              <a:t>ji (</a:t>
            </a:r>
            <a:r>
              <a:rPr lang="ko-KR" altLang="en-US" dirty="0"/>
              <a:t>지</a:t>
            </a:r>
            <a:r>
              <a:rPr lang="en-US" altLang="ko-KR" dirty="0"/>
              <a:t>)  to know; wisdom</a:t>
            </a:r>
            <a:endParaRPr lang="en-US" altLang="zh-CN" dirty="0"/>
          </a:p>
          <a:p>
            <a:r>
              <a:rPr lang="zh-CN" altLang="en-US" dirty="0"/>
              <a:t>得  </a:t>
            </a:r>
            <a:r>
              <a:rPr lang="en-US" altLang="zh-CN" dirty="0" err="1"/>
              <a:t>deuk</a:t>
            </a:r>
            <a:r>
              <a:rPr lang="en-US" altLang="zh-CN" dirty="0"/>
              <a:t> (</a:t>
            </a:r>
            <a:r>
              <a:rPr lang="ko-KR" altLang="en-US" dirty="0"/>
              <a:t>득</a:t>
            </a:r>
            <a:r>
              <a:rPr lang="en-US" altLang="ko-KR" dirty="0"/>
              <a:t>)  obtain</a:t>
            </a:r>
            <a:endParaRPr lang="en-US" altLang="zh-CN" dirty="0"/>
          </a:p>
          <a:p>
            <a:r>
              <a:rPr lang="zh-CN" altLang="en-US" dirty="0"/>
              <a:t>以  </a:t>
            </a:r>
            <a:r>
              <a:rPr lang="en-US" altLang="zh-CN" dirty="0" err="1"/>
              <a:t>i</a:t>
            </a:r>
            <a:r>
              <a:rPr lang="en-US" altLang="zh-CN" dirty="0"/>
              <a:t> (</a:t>
            </a:r>
            <a:r>
              <a:rPr lang="ko-KR" altLang="en-US" dirty="0"/>
              <a:t>이</a:t>
            </a:r>
            <a:r>
              <a:rPr lang="en-US" altLang="ko-KR" dirty="0"/>
              <a:t>)  with; therefore</a:t>
            </a:r>
            <a:endParaRPr lang="zh-CN" altLang="en-US" dirty="0"/>
          </a:p>
          <a:p>
            <a:r>
              <a:rPr lang="zh-CN" altLang="en-US" dirty="0"/>
              <a:t>知 </a:t>
            </a:r>
            <a:r>
              <a:rPr lang="en-US" altLang="zh-CN" dirty="0"/>
              <a:t> ji (</a:t>
            </a:r>
            <a:r>
              <a:rPr lang="ko-KR" altLang="en-US" dirty="0"/>
              <a:t>지</a:t>
            </a:r>
            <a:r>
              <a:rPr lang="en-US" altLang="ko-KR" dirty="0"/>
              <a:t>)  to know; knowledge</a:t>
            </a:r>
            <a:endParaRPr lang="en-US" altLang="zh-CN" dirty="0"/>
          </a:p>
          <a:p>
            <a:r>
              <a:rPr lang="zh-CN" altLang="en-US" dirty="0"/>
              <a:t>日 </a:t>
            </a:r>
            <a:r>
              <a:rPr lang="en-US" altLang="zh-CN" dirty="0"/>
              <a:t> il (</a:t>
            </a:r>
            <a:r>
              <a:rPr lang="ko-KR" altLang="en-US" dirty="0"/>
              <a:t>일</a:t>
            </a:r>
            <a:r>
              <a:rPr lang="en-US" altLang="ko-KR" dirty="0"/>
              <a:t>)  sun; day</a:t>
            </a:r>
            <a:endParaRPr lang="en-US" altLang="zh-CN" dirty="0"/>
          </a:p>
          <a:p>
            <a:r>
              <a:rPr lang="zh-CN" altLang="en-US" dirty="0"/>
              <a:t>彳  </a:t>
            </a:r>
            <a:r>
              <a:rPr lang="en-US" altLang="zh-CN" dirty="0" err="1"/>
              <a:t>cheok</a:t>
            </a:r>
            <a:r>
              <a:rPr lang="en-US" altLang="zh-CN" dirty="0"/>
              <a:t> (</a:t>
            </a:r>
            <a:r>
              <a:rPr lang="ko-KR" altLang="en-US" dirty="0"/>
              <a:t>척</a:t>
            </a:r>
            <a:r>
              <a:rPr lang="en-US" altLang="ko-KR" dirty="0"/>
              <a:t>)  step </a:t>
            </a:r>
            <a:endParaRPr lang="en-US" altLang="zh-CN" dirty="0"/>
          </a:p>
          <a:p>
            <a:r>
              <a:rPr lang="zh-CN" altLang="en-US" dirty="0"/>
              <a:t>㝵 </a:t>
            </a:r>
            <a:r>
              <a:rPr lang="en-US" altLang="zh-CN" dirty="0"/>
              <a:t> </a:t>
            </a:r>
            <a:r>
              <a:rPr lang="en-US" altLang="zh-CN" dirty="0" err="1"/>
              <a:t>deuk</a:t>
            </a:r>
            <a:r>
              <a:rPr lang="en-US" altLang="zh-CN" dirty="0"/>
              <a:t> (</a:t>
            </a:r>
            <a:r>
              <a:rPr lang="ko-KR" altLang="en-US" dirty="0"/>
              <a:t>득</a:t>
            </a:r>
            <a:r>
              <a:rPr lang="en-US" altLang="ko-KR" dirty="0"/>
              <a:t>)  obtain</a:t>
            </a:r>
            <a:endParaRPr lang="zh-CN" altLang="en-US" dirty="0"/>
          </a:p>
          <a:p>
            <a:r>
              <a:rPr lang="zh-CN" altLang="en-US" dirty="0"/>
              <a:t>矢  </a:t>
            </a:r>
            <a:r>
              <a:rPr lang="en-US" altLang="zh-CN" dirty="0"/>
              <a:t> </a:t>
            </a:r>
            <a:r>
              <a:rPr lang="en-US" altLang="zh-CN" dirty="0" err="1"/>
              <a:t>si</a:t>
            </a:r>
            <a:r>
              <a:rPr lang="en-US" altLang="zh-CN" dirty="0"/>
              <a:t> (</a:t>
            </a:r>
            <a:r>
              <a:rPr lang="ko-KR" altLang="en-US" dirty="0"/>
              <a:t>시</a:t>
            </a:r>
            <a:r>
              <a:rPr lang="en-US" altLang="ko-KR" dirty="0"/>
              <a:t>)  arrow </a:t>
            </a:r>
            <a:endParaRPr lang="en-US" altLang="zh-CN" dirty="0"/>
          </a:p>
          <a:p>
            <a:r>
              <a:rPr lang="zh-CN" altLang="en-US" dirty="0"/>
              <a:t>口  </a:t>
            </a:r>
            <a:r>
              <a:rPr lang="en-US" altLang="zh-CN" dirty="0" err="1"/>
              <a:t>gu</a:t>
            </a:r>
            <a:r>
              <a:rPr lang="en-US" altLang="zh-CN" dirty="0"/>
              <a:t> (</a:t>
            </a:r>
            <a:r>
              <a:rPr lang="ko-KR" altLang="en-US" dirty="0"/>
              <a:t>구</a:t>
            </a:r>
            <a:r>
              <a:rPr lang="en-US" altLang="ko-KR" dirty="0"/>
              <a:t>)  mouth</a:t>
            </a:r>
            <a:endParaRPr lang="en-US" altLang="zh-CN" dirty="0"/>
          </a:p>
          <a:p>
            <a:r>
              <a:rPr lang="zh-CN" altLang="en-US" dirty="0"/>
              <a:t>囗  </a:t>
            </a:r>
            <a:r>
              <a:rPr lang="en-US" altLang="zh-CN" dirty="0" err="1"/>
              <a:t>wi</a:t>
            </a:r>
            <a:r>
              <a:rPr lang="en-US" altLang="zh-CN" dirty="0"/>
              <a:t> (</a:t>
            </a:r>
            <a:r>
              <a:rPr lang="ko-KR" altLang="en-US" dirty="0"/>
              <a:t>위</a:t>
            </a:r>
            <a:r>
              <a:rPr lang="en-US" altLang="ko-KR" dirty="0"/>
              <a:t>)  circle</a:t>
            </a:r>
            <a:endParaRPr lang="en-US" altLang="zh-CN" dirty="0"/>
          </a:p>
          <a:p>
            <a:r>
              <a:rPr lang="zh-CN" altLang="en-US" dirty="0"/>
              <a:t>一  </a:t>
            </a:r>
            <a:r>
              <a:rPr lang="en-US" altLang="zh-CN" dirty="0"/>
              <a:t> il (</a:t>
            </a:r>
            <a:r>
              <a:rPr lang="ko-KR" altLang="en-US" dirty="0"/>
              <a:t>일</a:t>
            </a:r>
            <a:r>
              <a:rPr lang="en-US" altLang="ko-KR" dirty="0"/>
              <a:t>)  one</a:t>
            </a:r>
            <a:endParaRPr lang="en-US" altLang="zh-CN" dirty="0"/>
          </a:p>
          <a:p>
            <a:r>
              <a:rPr lang="zh-CN" altLang="en-US" dirty="0"/>
              <a:t>旦  </a:t>
            </a:r>
            <a:r>
              <a:rPr lang="en-US" altLang="zh-CN" dirty="0"/>
              <a:t> dan (</a:t>
            </a:r>
            <a:r>
              <a:rPr lang="ko-KR" altLang="en-US" dirty="0"/>
              <a:t>단</a:t>
            </a:r>
            <a:r>
              <a:rPr lang="en-US" altLang="ko-KR" dirty="0"/>
              <a:t>)  dawn</a:t>
            </a:r>
            <a:endParaRPr lang="en-US" altLang="zh-CN" dirty="0"/>
          </a:p>
          <a:p>
            <a:r>
              <a:rPr lang="zh-CN" altLang="en-US" dirty="0"/>
              <a:t>寸  </a:t>
            </a:r>
            <a:r>
              <a:rPr lang="en-US" altLang="zh-CN" dirty="0"/>
              <a:t>chon (</a:t>
            </a:r>
            <a:r>
              <a:rPr lang="ko-KR" altLang="en-US" dirty="0"/>
              <a:t>촌</a:t>
            </a:r>
            <a:r>
              <a:rPr lang="en-US" altLang="ko-KR" dirty="0"/>
              <a:t>)  inch</a:t>
            </a:r>
            <a:r>
              <a:rPr lang="zh-CN" altLang="en-US" dirty="0"/>
              <a:t>    </a:t>
            </a:r>
            <a:endParaRPr lang="en-US" altLang="zh-CN" dirty="0"/>
          </a:p>
          <a:p>
            <a:r>
              <a:rPr lang="zh-CN" altLang="en-US" dirty="0"/>
              <a:t>丿  </a:t>
            </a:r>
            <a:r>
              <a:rPr lang="en-US" altLang="zh-CN" dirty="0" err="1"/>
              <a:t>byeol</a:t>
            </a:r>
            <a:r>
              <a:rPr lang="en-US" altLang="zh-CN" dirty="0"/>
              <a:t> (</a:t>
            </a:r>
            <a:r>
              <a:rPr lang="ko-KR" altLang="en-US" dirty="0"/>
              <a:t>별</a:t>
            </a:r>
            <a:r>
              <a:rPr lang="en-US" altLang="ko-KR" dirty="0"/>
              <a:t>)  slash</a:t>
            </a:r>
            <a:endParaRPr lang="en-US" altLang="zh-CN" dirty="0"/>
          </a:p>
          <a:p>
            <a:r>
              <a:rPr lang="zh-CN" altLang="en-US" dirty="0"/>
              <a:t>天  </a:t>
            </a:r>
            <a:r>
              <a:rPr lang="en-US" altLang="zh-CN" dirty="0" err="1"/>
              <a:t>cheon</a:t>
            </a:r>
            <a:r>
              <a:rPr lang="en-US" altLang="zh-CN" dirty="0"/>
              <a:t> (</a:t>
            </a:r>
            <a:r>
              <a:rPr lang="ko-KR" altLang="en-US" dirty="0"/>
              <a:t>천</a:t>
            </a:r>
            <a:r>
              <a:rPr lang="en-US" altLang="ko-KR" dirty="0"/>
              <a:t>)  heaven</a:t>
            </a:r>
          </a:p>
          <a:p>
            <a:r>
              <a:rPr lang="zh-CN" altLang="en-US" dirty="0"/>
              <a:t>丶  </a:t>
            </a:r>
            <a:r>
              <a:rPr lang="en-US" altLang="zh-CN" dirty="0"/>
              <a:t>ju (</a:t>
            </a:r>
            <a:r>
              <a:rPr lang="ko-KR" altLang="en-US" dirty="0"/>
              <a:t>주</a:t>
            </a:r>
            <a:r>
              <a:rPr lang="en-US" altLang="ko-KR" dirty="0"/>
              <a:t>)  owner, master</a:t>
            </a:r>
            <a:endParaRPr lang="en-US" altLang="zh-CN" dirty="0"/>
          </a:p>
          <a:p>
            <a:r>
              <a:rPr lang="zh-CN" altLang="en-US" dirty="0"/>
              <a:t>人  </a:t>
            </a:r>
            <a:r>
              <a:rPr lang="en-US" altLang="zh-CN" dirty="0"/>
              <a:t>in (</a:t>
            </a:r>
            <a:r>
              <a:rPr lang="ko-KR" altLang="en-US" dirty="0"/>
              <a:t>인</a:t>
            </a:r>
            <a:r>
              <a:rPr lang="en-US" altLang="ko-KR" dirty="0"/>
              <a:t>)  person</a:t>
            </a:r>
            <a:endParaRPr lang="en-US" altLang="zh-CN" dirty="0"/>
          </a:p>
        </p:txBody>
      </p:sp>
      <p:sp>
        <p:nvSpPr>
          <p:cNvPr id="5" name="TextBox 4">
            <a:extLst>
              <a:ext uri="{FF2B5EF4-FFF2-40B4-BE49-F238E27FC236}">
                <a16:creationId xmlns:a16="http://schemas.microsoft.com/office/drawing/2014/main" id="{E2C79BFE-E615-B9EE-432F-E12D7EC64302}"/>
              </a:ext>
            </a:extLst>
          </p:cNvPr>
          <p:cNvSpPr txBox="1"/>
          <p:nvPr/>
        </p:nvSpPr>
        <p:spPr>
          <a:xfrm>
            <a:off x="209974" y="24848"/>
            <a:ext cx="12083626"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
        <p:nvSpPr>
          <p:cNvPr id="8" name="TextBox 7">
            <a:extLst>
              <a:ext uri="{FF2B5EF4-FFF2-40B4-BE49-F238E27FC236}">
                <a16:creationId xmlns:a16="http://schemas.microsoft.com/office/drawing/2014/main" id="{F96ED009-B917-855C-2C24-C191CCB10993}"/>
              </a:ext>
            </a:extLst>
          </p:cNvPr>
          <p:cNvSpPr txBox="1"/>
          <p:nvPr/>
        </p:nvSpPr>
        <p:spPr>
          <a:xfrm>
            <a:off x="2512907" y="608460"/>
            <a:ext cx="724747" cy="369332"/>
          </a:xfrm>
          <a:prstGeom prst="rect">
            <a:avLst/>
          </a:prstGeom>
          <a:noFill/>
        </p:spPr>
        <p:txBody>
          <a:bodyPr wrap="square" rtlCol="0">
            <a:spAutoFit/>
          </a:bodyPr>
          <a:lstStyle/>
          <a:p>
            <a:r>
              <a:rPr lang="en-US" b="1" dirty="0">
                <a:highlight>
                  <a:srgbClr val="FFFF00"/>
                </a:highlight>
              </a:rPr>
              <a:t>220</a:t>
            </a:r>
          </a:p>
        </p:txBody>
      </p:sp>
      <p:sp>
        <p:nvSpPr>
          <p:cNvPr id="9" name="TextBox 8">
            <a:extLst>
              <a:ext uri="{FF2B5EF4-FFF2-40B4-BE49-F238E27FC236}">
                <a16:creationId xmlns:a16="http://schemas.microsoft.com/office/drawing/2014/main" id="{D83A9B2A-EF08-18E7-2443-B3F55A9B4CE8}"/>
              </a:ext>
            </a:extLst>
          </p:cNvPr>
          <p:cNvSpPr txBox="1"/>
          <p:nvPr/>
        </p:nvSpPr>
        <p:spPr>
          <a:xfrm>
            <a:off x="6421120" y="574274"/>
            <a:ext cx="555413" cy="369332"/>
          </a:xfrm>
          <a:prstGeom prst="rect">
            <a:avLst/>
          </a:prstGeom>
          <a:noFill/>
        </p:spPr>
        <p:txBody>
          <a:bodyPr wrap="square" rtlCol="0">
            <a:spAutoFit/>
          </a:bodyPr>
          <a:lstStyle/>
          <a:p>
            <a:r>
              <a:rPr lang="en-US" b="1" dirty="0">
                <a:highlight>
                  <a:srgbClr val="FFFF00"/>
                </a:highlight>
              </a:rPr>
              <a:t>221</a:t>
            </a:r>
          </a:p>
        </p:txBody>
      </p:sp>
      <p:sp>
        <p:nvSpPr>
          <p:cNvPr id="10" name="TextBox 9">
            <a:extLst>
              <a:ext uri="{FF2B5EF4-FFF2-40B4-BE49-F238E27FC236}">
                <a16:creationId xmlns:a16="http://schemas.microsoft.com/office/drawing/2014/main" id="{A5E55411-3CA0-CA0A-79A0-3460BE80AAE4}"/>
              </a:ext>
            </a:extLst>
          </p:cNvPr>
          <p:cNvSpPr txBox="1"/>
          <p:nvPr/>
        </p:nvSpPr>
        <p:spPr>
          <a:xfrm>
            <a:off x="9550400" y="578857"/>
            <a:ext cx="657013" cy="369332"/>
          </a:xfrm>
          <a:prstGeom prst="rect">
            <a:avLst/>
          </a:prstGeom>
          <a:noFill/>
        </p:spPr>
        <p:txBody>
          <a:bodyPr wrap="square" rtlCol="0">
            <a:spAutoFit/>
          </a:bodyPr>
          <a:lstStyle/>
          <a:p>
            <a:r>
              <a:rPr lang="en-US" b="1" dirty="0">
                <a:highlight>
                  <a:srgbClr val="FFFF00"/>
                </a:highlight>
              </a:rPr>
              <a:t>222</a:t>
            </a:r>
          </a:p>
        </p:txBody>
      </p:sp>
      <p:sp>
        <p:nvSpPr>
          <p:cNvPr id="11" name="TextBox 10">
            <a:extLst>
              <a:ext uri="{FF2B5EF4-FFF2-40B4-BE49-F238E27FC236}">
                <a16:creationId xmlns:a16="http://schemas.microsoft.com/office/drawing/2014/main" id="{FA1B68C3-37D5-B52D-61F9-B3B0A3974D97}"/>
              </a:ext>
            </a:extLst>
          </p:cNvPr>
          <p:cNvSpPr txBox="1"/>
          <p:nvPr/>
        </p:nvSpPr>
        <p:spPr>
          <a:xfrm>
            <a:off x="1706880" y="1706880"/>
            <a:ext cx="724746" cy="369332"/>
          </a:xfrm>
          <a:prstGeom prst="rect">
            <a:avLst/>
          </a:prstGeom>
          <a:noFill/>
        </p:spPr>
        <p:txBody>
          <a:bodyPr wrap="square" rtlCol="0">
            <a:spAutoFit/>
          </a:bodyPr>
          <a:lstStyle/>
          <a:p>
            <a:r>
              <a:rPr lang="en-US" b="1" dirty="0">
                <a:highlight>
                  <a:srgbClr val="FFFF00"/>
                </a:highlight>
              </a:rPr>
              <a:t>228</a:t>
            </a:r>
          </a:p>
        </p:txBody>
      </p:sp>
      <p:sp>
        <p:nvSpPr>
          <p:cNvPr id="12" name="TextBox 11">
            <a:extLst>
              <a:ext uri="{FF2B5EF4-FFF2-40B4-BE49-F238E27FC236}">
                <a16:creationId xmlns:a16="http://schemas.microsoft.com/office/drawing/2014/main" id="{A947B593-BCAE-5D61-C251-0D9ED01C817E}"/>
              </a:ext>
            </a:extLst>
          </p:cNvPr>
          <p:cNvSpPr txBox="1"/>
          <p:nvPr/>
        </p:nvSpPr>
        <p:spPr>
          <a:xfrm>
            <a:off x="537882" y="2661920"/>
            <a:ext cx="623147" cy="369332"/>
          </a:xfrm>
          <a:prstGeom prst="rect">
            <a:avLst/>
          </a:prstGeom>
          <a:noFill/>
        </p:spPr>
        <p:txBody>
          <a:bodyPr wrap="square" rtlCol="0">
            <a:spAutoFit/>
          </a:bodyPr>
          <a:lstStyle/>
          <a:p>
            <a:r>
              <a:rPr lang="en-US" b="1" dirty="0">
                <a:highlight>
                  <a:srgbClr val="FFFF00"/>
                </a:highlight>
              </a:rPr>
              <a:t>229</a:t>
            </a:r>
          </a:p>
        </p:txBody>
      </p:sp>
      <p:sp>
        <p:nvSpPr>
          <p:cNvPr id="13" name="TextBox 12">
            <a:extLst>
              <a:ext uri="{FF2B5EF4-FFF2-40B4-BE49-F238E27FC236}">
                <a16:creationId xmlns:a16="http://schemas.microsoft.com/office/drawing/2014/main" id="{51FCE2D5-4D18-A743-120C-B20075847713}"/>
              </a:ext>
            </a:extLst>
          </p:cNvPr>
          <p:cNvSpPr txBox="1"/>
          <p:nvPr/>
        </p:nvSpPr>
        <p:spPr>
          <a:xfrm>
            <a:off x="1767839" y="3632080"/>
            <a:ext cx="663787" cy="369332"/>
          </a:xfrm>
          <a:prstGeom prst="rect">
            <a:avLst/>
          </a:prstGeom>
          <a:noFill/>
        </p:spPr>
        <p:txBody>
          <a:bodyPr wrap="square" rtlCol="0">
            <a:spAutoFit/>
          </a:bodyPr>
          <a:lstStyle/>
          <a:p>
            <a:r>
              <a:rPr lang="en-US" b="1" dirty="0">
                <a:highlight>
                  <a:srgbClr val="FFFF00"/>
                </a:highlight>
              </a:rPr>
              <a:t>230</a:t>
            </a:r>
          </a:p>
        </p:txBody>
      </p:sp>
      <p:sp>
        <p:nvSpPr>
          <p:cNvPr id="14" name="TextBox 13">
            <a:extLst>
              <a:ext uri="{FF2B5EF4-FFF2-40B4-BE49-F238E27FC236}">
                <a16:creationId xmlns:a16="http://schemas.microsoft.com/office/drawing/2014/main" id="{1327B0FE-103A-D9C8-F384-2CF87A68F4D9}"/>
              </a:ext>
            </a:extLst>
          </p:cNvPr>
          <p:cNvSpPr txBox="1"/>
          <p:nvPr/>
        </p:nvSpPr>
        <p:spPr>
          <a:xfrm>
            <a:off x="7030720" y="1632373"/>
            <a:ext cx="792480" cy="369332"/>
          </a:xfrm>
          <a:prstGeom prst="rect">
            <a:avLst/>
          </a:prstGeom>
          <a:noFill/>
        </p:spPr>
        <p:txBody>
          <a:bodyPr wrap="square" rtlCol="0">
            <a:spAutoFit/>
          </a:bodyPr>
          <a:lstStyle/>
          <a:p>
            <a:r>
              <a:rPr lang="en-US" b="1" dirty="0">
                <a:highlight>
                  <a:srgbClr val="FFFF00"/>
                </a:highlight>
              </a:rPr>
              <a:t>231</a:t>
            </a:r>
          </a:p>
        </p:txBody>
      </p:sp>
      <p:sp>
        <p:nvSpPr>
          <p:cNvPr id="15" name="TextBox 14">
            <a:extLst>
              <a:ext uri="{FF2B5EF4-FFF2-40B4-BE49-F238E27FC236}">
                <a16:creationId xmlns:a16="http://schemas.microsoft.com/office/drawing/2014/main" id="{60DA266B-43BB-55EA-9A8D-D088F1CF488D}"/>
              </a:ext>
            </a:extLst>
          </p:cNvPr>
          <p:cNvSpPr txBox="1"/>
          <p:nvPr/>
        </p:nvSpPr>
        <p:spPr>
          <a:xfrm>
            <a:off x="5673093" y="2661920"/>
            <a:ext cx="604307" cy="369332"/>
          </a:xfrm>
          <a:prstGeom prst="rect">
            <a:avLst/>
          </a:prstGeom>
          <a:noFill/>
        </p:spPr>
        <p:txBody>
          <a:bodyPr wrap="square" rtlCol="0">
            <a:spAutoFit/>
          </a:bodyPr>
          <a:lstStyle/>
          <a:p>
            <a:r>
              <a:rPr lang="en-US" b="1" dirty="0">
                <a:highlight>
                  <a:srgbClr val="FFFF00"/>
                </a:highlight>
              </a:rPr>
              <a:t>232</a:t>
            </a:r>
          </a:p>
        </p:txBody>
      </p:sp>
      <p:cxnSp>
        <p:nvCxnSpPr>
          <p:cNvPr id="17" name="Straight Arrow Connector 16">
            <a:extLst>
              <a:ext uri="{FF2B5EF4-FFF2-40B4-BE49-F238E27FC236}">
                <a16:creationId xmlns:a16="http://schemas.microsoft.com/office/drawing/2014/main" id="{7DBB4285-F7A4-6EEF-0F47-07CDFFD16FCC}"/>
              </a:ext>
            </a:extLst>
          </p:cNvPr>
          <p:cNvCxnSpPr/>
          <p:nvPr/>
        </p:nvCxnSpPr>
        <p:spPr>
          <a:xfrm flipH="1">
            <a:off x="1571413" y="1131147"/>
            <a:ext cx="426720" cy="670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8B481C5-264D-FFD6-3012-39C434D3B9D9}"/>
              </a:ext>
            </a:extLst>
          </p:cNvPr>
          <p:cNvCxnSpPr/>
          <p:nvPr/>
        </p:nvCxnSpPr>
        <p:spPr>
          <a:xfrm>
            <a:off x="2512907" y="1347893"/>
            <a:ext cx="453813" cy="5012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57F0C3-C362-396A-79E9-8F2DB8711818}"/>
              </a:ext>
            </a:extLst>
          </p:cNvPr>
          <p:cNvCxnSpPr/>
          <p:nvPr/>
        </p:nvCxnSpPr>
        <p:spPr>
          <a:xfrm flipH="1">
            <a:off x="1239520" y="2357120"/>
            <a:ext cx="121920" cy="426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227907-5919-4A88-1219-16722FB72794}"/>
              </a:ext>
            </a:extLst>
          </p:cNvPr>
          <p:cNvCxnSpPr/>
          <p:nvPr/>
        </p:nvCxnSpPr>
        <p:spPr>
          <a:xfrm>
            <a:off x="1767839" y="2309707"/>
            <a:ext cx="284481" cy="5350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A01B8C-5B74-617F-2CB7-E4B97F1FA9C6}"/>
              </a:ext>
            </a:extLst>
          </p:cNvPr>
          <p:cNvCxnSpPr/>
          <p:nvPr/>
        </p:nvCxnSpPr>
        <p:spPr>
          <a:xfrm flipH="1">
            <a:off x="961813" y="3285067"/>
            <a:ext cx="199216" cy="426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8722695-436D-18AB-B934-864918F49C7F}"/>
              </a:ext>
            </a:extLst>
          </p:cNvPr>
          <p:cNvCxnSpPr/>
          <p:nvPr/>
        </p:nvCxnSpPr>
        <p:spPr>
          <a:xfrm>
            <a:off x="1293707" y="3332480"/>
            <a:ext cx="277706" cy="406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5DC3390-08C3-8712-03D4-0A75A92BFED7}"/>
              </a:ext>
            </a:extLst>
          </p:cNvPr>
          <p:cNvCxnSpPr/>
          <p:nvPr/>
        </p:nvCxnSpPr>
        <p:spPr>
          <a:xfrm flipH="1">
            <a:off x="2912533" y="2357120"/>
            <a:ext cx="162560" cy="426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E3D487A-E915-7FEA-EC6B-1077950CBC3A}"/>
              </a:ext>
            </a:extLst>
          </p:cNvPr>
          <p:cNvCxnSpPr/>
          <p:nvPr/>
        </p:nvCxnSpPr>
        <p:spPr>
          <a:xfrm>
            <a:off x="3339253" y="2357120"/>
            <a:ext cx="352214" cy="5554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6CD0DB-CAEA-B091-A0C5-6E0FDECD6A1D}"/>
              </a:ext>
            </a:extLst>
          </p:cNvPr>
          <p:cNvCxnSpPr/>
          <p:nvPr/>
        </p:nvCxnSpPr>
        <p:spPr>
          <a:xfrm flipH="1">
            <a:off x="5737013" y="1192107"/>
            <a:ext cx="176107" cy="514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AC10C53-AF83-3400-191E-0154EC9A20FC}"/>
              </a:ext>
            </a:extLst>
          </p:cNvPr>
          <p:cNvCxnSpPr/>
          <p:nvPr/>
        </p:nvCxnSpPr>
        <p:spPr>
          <a:xfrm>
            <a:off x="6421120" y="1300480"/>
            <a:ext cx="399627" cy="5012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525AE96-5139-08BD-FB8F-6253C37F1762}"/>
              </a:ext>
            </a:extLst>
          </p:cNvPr>
          <p:cNvCxnSpPr/>
          <p:nvPr/>
        </p:nvCxnSpPr>
        <p:spPr>
          <a:xfrm flipH="1">
            <a:off x="6421120" y="2309707"/>
            <a:ext cx="304800" cy="3522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996C7AA-6F04-BEF8-077B-3CC354A4E4B9}"/>
              </a:ext>
            </a:extLst>
          </p:cNvPr>
          <p:cNvCxnSpPr/>
          <p:nvPr/>
        </p:nvCxnSpPr>
        <p:spPr>
          <a:xfrm>
            <a:off x="7030720" y="2309707"/>
            <a:ext cx="358987" cy="4741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A1E9615-DD69-FF92-EDB6-568A4803455C}"/>
              </a:ext>
            </a:extLst>
          </p:cNvPr>
          <p:cNvCxnSpPr/>
          <p:nvPr/>
        </p:nvCxnSpPr>
        <p:spPr>
          <a:xfrm flipH="1">
            <a:off x="5913120" y="3429000"/>
            <a:ext cx="257387" cy="309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BFEADA5-B8F6-F316-4F1F-7146229A37A3}"/>
              </a:ext>
            </a:extLst>
          </p:cNvPr>
          <p:cNvCxnSpPr/>
          <p:nvPr/>
        </p:nvCxnSpPr>
        <p:spPr>
          <a:xfrm>
            <a:off x="6421120" y="3332480"/>
            <a:ext cx="304800" cy="4942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02A8650-4518-FB32-23E8-574521BA795F}"/>
              </a:ext>
            </a:extLst>
          </p:cNvPr>
          <p:cNvSpPr/>
          <p:nvPr/>
        </p:nvSpPr>
        <p:spPr>
          <a:xfrm>
            <a:off x="345440" y="4592320"/>
            <a:ext cx="9726507" cy="209296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Left 44">
            <a:extLst>
              <a:ext uri="{FF2B5EF4-FFF2-40B4-BE49-F238E27FC236}">
                <a16:creationId xmlns:a16="http://schemas.microsoft.com/office/drawing/2014/main" id="{B940792F-637D-18B2-4C3A-A9D0437CBCFB}"/>
              </a:ext>
            </a:extLst>
          </p:cNvPr>
          <p:cNvSpPr/>
          <p:nvPr/>
        </p:nvSpPr>
        <p:spPr>
          <a:xfrm>
            <a:off x="3400669" y="1827384"/>
            <a:ext cx="724746" cy="474133"/>
          </a:xfrm>
          <a:prstGeom prst="lef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rrow: Right 45">
            <a:extLst>
              <a:ext uri="{FF2B5EF4-FFF2-40B4-BE49-F238E27FC236}">
                <a16:creationId xmlns:a16="http://schemas.microsoft.com/office/drawing/2014/main" id="{400D0333-EB9E-35D2-6B78-2BBFBD45977C}"/>
              </a:ext>
            </a:extLst>
          </p:cNvPr>
          <p:cNvSpPr/>
          <p:nvPr/>
        </p:nvSpPr>
        <p:spPr>
          <a:xfrm>
            <a:off x="4636347" y="1828907"/>
            <a:ext cx="724746" cy="474133"/>
          </a:xfrm>
          <a:prstGeom prst="righ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31568497-7541-758F-C2B9-89ECAFCABF3C}"/>
              </a:ext>
            </a:extLst>
          </p:cNvPr>
          <p:cNvCxnSpPr/>
          <p:nvPr/>
        </p:nvCxnSpPr>
        <p:spPr>
          <a:xfrm flipH="1">
            <a:off x="8906933" y="1449493"/>
            <a:ext cx="115147" cy="2573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40F4629-6EFB-443B-BF08-C36FB61B2CB5}"/>
              </a:ext>
            </a:extLst>
          </p:cNvPr>
          <p:cNvCxnSpPr/>
          <p:nvPr/>
        </p:nvCxnSpPr>
        <p:spPr>
          <a:xfrm>
            <a:off x="9320107" y="1449493"/>
            <a:ext cx="0" cy="4420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1A4AB10-90A3-5B1E-D4C9-DB933D28DB40}"/>
              </a:ext>
            </a:extLst>
          </p:cNvPr>
          <p:cNvCxnSpPr/>
          <p:nvPr/>
        </p:nvCxnSpPr>
        <p:spPr>
          <a:xfrm>
            <a:off x="9550400" y="1402080"/>
            <a:ext cx="328506" cy="399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Arrow: Left 52">
            <a:extLst>
              <a:ext uri="{FF2B5EF4-FFF2-40B4-BE49-F238E27FC236}">
                <a16:creationId xmlns:a16="http://schemas.microsoft.com/office/drawing/2014/main" id="{8549AB96-62E1-2F50-A91F-C4E0AF5455C3}"/>
              </a:ext>
            </a:extLst>
          </p:cNvPr>
          <p:cNvSpPr/>
          <p:nvPr/>
        </p:nvSpPr>
        <p:spPr>
          <a:xfrm>
            <a:off x="10275147" y="1849120"/>
            <a:ext cx="724746" cy="474133"/>
          </a:xfrm>
          <a:prstGeom prst="left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B24B46DD-44C3-0FD5-AF4D-1857FAC76389}"/>
              </a:ext>
            </a:extLst>
          </p:cNvPr>
          <p:cNvSpPr txBox="1"/>
          <p:nvPr/>
        </p:nvSpPr>
        <p:spPr>
          <a:xfrm>
            <a:off x="8432801" y="1632373"/>
            <a:ext cx="474132" cy="523220"/>
          </a:xfrm>
          <a:prstGeom prst="rect">
            <a:avLst/>
          </a:prstGeom>
          <a:noFill/>
        </p:spPr>
        <p:txBody>
          <a:bodyPr wrap="square" rtlCol="0">
            <a:spAutoFit/>
          </a:bodyPr>
          <a:lstStyle/>
          <a:p>
            <a:r>
              <a:rPr lang="en-US" sz="2800" b="1" dirty="0">
                <a:highlight>
                  <a:srgbClr val="00FF00"/>
                </a:highlight>
              </a:rPr>
              <a:t>*</a:t>
            </a:r>
          </a:p>
        </p:txBody>
      </p:sp>
      <p:sp>
        <p:nvSpPr>
          <p:cNvPr id="56" name="TextBox 55">
            <a:extLst>
              <a:ext uri="{FF2B5EF4-FFF2-40B4-BE49-F238E27FC236}">
                <a16:creationId xmlns:a16="http://schemas.microsoft.com/office/drawing/2014/main" id="{4BF67553-60F8-2404-E6FF-C0E22E2AD3FC}"/>
              </a:ext>
            </a:extLst>
          </p:cNvPr>
          <p:cNvSpPr txBox="1"/>
          <p:nvPr/>
        </p:nvSpPr>
        <p:spPr>
          <a:xfrm>
            <a:off x="2614963" y="1794861"/>
            <a:ext cx="453813" cy="369332"/>
          </a:xfrm>
          <a:prstGeom prst="rect">
            <a:avLst/>
          </a:prstGeom>
          <a:noFill/>
        </p:spPr>
        <p:txBody>
          <a:bodyPr wrap="square" rtlCol="0">
            <a:spAutoFit/>
          </a:bodyPr>
          <a:lstStyle/>
          <a:p>
            <a:r>
              <a:rPr lang="en-US" dirty="0"/>
              <a:t>79</a:t>
            </a:r>
          </a:p>
        </p:txBody>
      </p:sp>
      <p:sp>
        <p:nvSpPr>
          <p:cNvPr id="57" name="TextBox 56">
            <a:extLst>
              <a:ext uri="{FF2B5EF4-FFF2-40B4-BE49-F238E27FC236}">
                <a16:creationId xmlns:a16="http://schemas.microsoft.com/office/drawing/2014/main" id="{94D89352-A6FB-6331-FEC6-36E12F176C08}"/>
              </a:ext>
            </a:extLst>
          </p:cNvPr>
          <p:cNvSpPr txBox="1"/>
          <p:nvPr/>
        </p:nvSpPr>
        <p:spPr>
          <a:xfrm>
            <a:off x="1547534" y="2727867"/>
            <a:ext cx="604307" cy="369332"/>
          </a:xfrm>
          <a:prstGeom prst="rect">
            <a:avLst/>
          </a:prstGeom>
          <a:noFill/>
        </p:spPr>
        <p:txBody>
          <a:bodyPr wrap="square" rtlCol="0">
            <a:spAutoFit/>
          </a:bodyPr>
          <a:lstStyle/>
          <a:p>
            <a:r>
              <a:rPr lang="en-US" dirty="0"/>
              <a:t>11</a:t>
            </a:r>
          </a:p>
        </p:txBody>
      </p:sp>
      <p:sp>
        <p:nvSpPr>
          <p:cNvPr id="60" name="TextBox 59">
            <a:extLst>
              <a:ext uri="{FF2B5EF4-FFF2-40B4-BE49-F238E27FC236}">
                <a16:creationId xmlns:a16="http://schemas.microsoft.com/office/drawing/2014/main" id="{86DA96CC-594D-9FA2-18EF-E49B5C94E70D}"/>
              </a:ext>
            </a:extLst>
          </p:cNvPr>
          <p:cNvSpPr txBox="1"/>
          <p:nvPr/>
        </p:nvSpPr>
        <p:spPr>
          <a:xfrm>
            <a:off x="2378359" y="2727867"/>
            <a:ext cx="627200" cy="369332"/>
          </a:xfrm>
          <a:prstGeom prst="rect">
            <a:avLst/>
          </a:prstGeom>
          <a:noFill/>
        </p:spPr>
        <p:txBody>
          <a:bodyPr wrap="square" rtlCol="0">
            <a:spAutoFit/>
          </a:bodyPr>
          <a:lstStyle/>
          <a:p>
            <a:r>
              <a:rPr lang="en-US" dirty="0"/>
              <a:t>62</a:t>
            </a:r>
          </a:p>
        </p:txBody>
      </p:sp>
      <p:sp>
        <p:nvSpPr>
          <p:cNvPr id="61" name="TextBox 60">
            <a:extLst>
              <a:ext uri="{FF2B5EF4-FFF2-40B4-BE49-F238E27FC236}">
                <a16:creationId xmlns:a16="http://schemas.microsoft.com/office/drawing/2014/main" id="{A03B6D92-32A0-7FC6-1B3D-9A73B32A060A}"/>
              </a:ext>
            </a:extLst>
          </p:cNvPr>
          <p:cNvSpPr txBox="1"/>
          <p:nvPr/>
        </p:nvSpPr>
        <p:spPr>
          <a:xfrm>
            <a:off x="3903804" y="2846586"/>
            <a:ext cx="518984" cy="369332"/>
          </a:xfrm>
          <a:prstGeom prst="rect">
            <a:avLst/>
          </a:prstGeom>
          <a:noFill/>
        </p:spPr>
        <p:txBody>
          <a:bodyPr wrap="square" rtlCol="0">
            <a:spAutoFit/>
          </a:bodyPr>
          <a:lstStyle/>
          <a:p>
            <a:r>
              <a:rPr lang="en-US" dirty="0"/>
              <a:t>12</a:t>
            </a:r>
          </a:p>
        </p:txBody>
      </p:sp>
      <p:sp>
        <p:nvSpPr>
          <p:cNvPr id="63" name="TextBox 62">
            <a:extLst>
              <a:ext uri="{FF2B5EF4-FFF2-40B4-BE49-F238E27FC236}">
                <a16:creationId xmlns:a16="http://schemas.microsoft.com/office/drawing/2014/main" id="{E433FE37-0E73-DE68-A0F4-852E7F0C066D}"/>
              </a:ext>
            </a:extLst>
          </p:cNvPr>
          <p:cNvSpPr txBox="1"/>
          <p:nvPr/>
        </p:nvSpPr>
        <p:spPr>
          <a:xfrm>
            <a:off x="5729783" y="1724219"/>
            <a:ext cx="646488" cy="369332"/>
          </a:xfrm>
          <a:prstGeom prst="rect">
            <a:avLst/>
          </a:prstGeom>
          <a:noFill/>
        </p:spPr>
        <p:txBody>
          <a:bodyPr wrap="square" rtlCol="0">
            <a:spAutoFit/>
          </a:bodyPr>
          <a:lstStyle/>
          <a:p>
            <a:r>
              <a:rPr lang="en-US" dirty="0"/>
              <a:t>103</a:t>
            </a:r>
          </a:p>
        </p:txBody>
      </p:sp>
      <p:sp>
        <p:nvSpPr>
          <p:cNvPr id="64" name="TextBox 63">
            <a:extLst>
              <a:ext uri="{FF2B5EF4-FFF2-40B4-BE49-F238E27FC236}">
                <a16:creationId xmlns:a16="http://schemas.microsoft.com/office/drawing/2014/main" id="{E00FDDFB-6F43-02F2-031E-A0252E51E167}"/>
              </a:ext>
            </a:extLst>
          </p:cNvPr>
          <p:cNvSpPr txBox="1"/>
          <p:nvPr/>
        </p:nvSpPr>
        <p:spPr>
          <a:xfrm>
            <a:off x="7578487" y="2696054"/>
            <a:ext cx="678936" cy="369332"/>
          </a:xfrm>
          <a:prstGeom prst="rect">
            <a:avLst/>
          </a:prstGeom>
          <a:noFill/>
        </p:spPr>
        <p:txBody>
          <a:bodyPr wrap="square" rtlCol="0">
            <a:spAutoFit/>
          </a:bodyPr>
          <a:lstStyle/>
          <a:p>
            <a:r>
              <a:rPr lang="en-US" dirty="0"/>
              <a:t>107</a:t>
            </a:r>
          </a:p>
        </p:txBody>
      </p:sp>
      <p:sp>
        <p:nvSpPr>
          <p:cNvPr id="66" name="TextBox 65">
            <a:extLst>
              <a:ext uri="{FF2B5EF4-FFF2-40B4-BE49-F238E27FC236}">
                <a16:creationId xmlns:a16="http://schemas.microsoft.com/office/drawing/2014/main" id="{79B38DD9-52BF-CD40-8736-E0C3E7DC5835}"/>
              </a:ext>
            </a:extLst>
          </p:cNvPr>
          <p:cNvSpPr txBox="1"/>
          <p:nvPr/>
        </p:nvSpPr>
        <p:spPr>
          <a:xfrm>
            <a:off x="9231093" y="2177441"/>
            <a:ext cx="430288" cy="369332"/>
          </a:xfrm>
          <a:prstGeom prst="rect">
            <a:avLst/>
          </a:prstGeom>
          <a:noFill/>
        </p:spPr>
        <p:txBody>
          <a:bodyPr wrap="square" rtlCol="0">
            <a:spAutoFit/>
          </a:bodyPr>
          <a:lstStyle/>
          <a:p>
            <a:r>
              <a:rPr lang="en-US" dirty="0"/>
              <a:t>4</a:t>
            </a:r>
          </a:p>
        </p:txBody>
      </p:sp>
      <p:sp>
        <p:nvSpPr>
          <p:cNvPr id="67" name="TextBox 66">
            <a:extLst>
              <a:ext uri="{FF2B5EF4-FFF2-40B4-BE49-F238E27FC236}">
                <a16:creationId xmlns:a16="http://schemas.microsoft.com/office/drawing/2014/main" id="{1E98D121-BA5C-DCF8-C966-D26E6F67214E}"/>
              </a:ext>
            </a:extLst>
          </p:cNvPr>
          <p:cNvSpPr txBox="1"/>
          <p:nvPr/>
        </p:nvSpPr>
        <p:spPr>
          <a:xfrm>
            <a:off x="9749161" y="2298308"/>
            <a:ext cx="430288" cy="369332"/>
          </a:xfrm>
          <a:prstGeom prst="rect">
            <a:avLst/>
          </a:prstGeom>
          <a:noFill/>
        </p:spPr>
        <p:txBody>
          <a:bodyPr wrap="square" rtlCol="0">
            <a:spAutoFit/>
          </a:bodyPr>
          <a:lstStyle/>
          <a:p>
            <a:r>
              <a:rPr lang="en-US" dirty="0"/>
              <a:t>64</a:t>
            </a:r>
          </a:p>
        </p:txBody>
      </p:sp>
      <p:sp>
        <p:nvSpPr>
          <p:cNvPr id="2" name="TextBox 1">
            <a:extLst>
              <a:ext uri="{FF2B5EF4-FFF2-40B4-BE49-F238E27FC236}">
                <a16:creationId xmlns:a16="http://schemas.microsoft.com/office/drawing/2014/main" id="{B2E73BE1-C43B-DDFC-96D1-9FA684B7EA6F}"/>
              </a:ext>
            </a:extLst>
          </p:cNvPr>
          <p:cNvSpPr txBox="1"/>
          <p:nvPr/>
        </p:nvSpPr>
        <p:spPr>
          <a:xfrm>
            <a:off x="493030" y="3661982"/>
            <a:ext cx="566684"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756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680BB-79E5-7BDA-E3A0-B6FA6ACCE997}"/>
              </a:ext>
            </a:extLst>
          </p:cNvPr>
          <p:cNvSpPr txBox="1"/>
          <p:nvPr/>
        </p:nvSpPr>
        <p:spPr>
          <a:xfrm>
            <a:off x="322728" y="1152604"/>
            <a:ext cx="11717497" cy="1963129"/>
          </a:xfrm>
          <a:prstGeom prst="rect">
            <a:avLst/>
          </a:prstGeom>
          <a:noFill/>
        </p:spPr>
        <p:txBody>
          <a:bodyPr wrap="square">
            <a:spAutoFit/>
          </a:bodyPr>
          <a:lstStyle/>
          <a:p>
            <a:pPr>
              <a:spcAft>
                <a:spcPts val="2400"/>
              </a:spcAft>
            </a:pPr>
            <a:r>
              <a:rPr lang="zh-TW" altLang="en-US" sz="5400" b="1" dirty="0">
                <a:latin typeface="DengXian" panose="02010600030101010101" pitchFamily="2" charset="-122"/>
                <a:ea typeface="DengXian" panose="02010600030101010101" pitchFamily="2" charset="-122"/>
              </a:rPr>
              <a:t>山        命      聿       唐        門</a:t>
            </a:r>
            <a:r>
              <a:rPr lang="en-US" altLang="zh-TW" sz="5400" b="1" dirty="0">
                <a:latin typeface="DengXian" panose="02010600030101010101" pitchFamily="2" charset="-122"/>
                <a:ea typeface="DengXian" panose="02010600030101010101" pitchFamily="2" charset="-122"/>
              </a:rPr>
              <a:t>       </a:t>
            </a:r>
            <a:r>
              <a:rPr lang="zh-TW" altLang="en-US" sz="5400" b="1" dirty="0">
                <a:latin typeface="DengXian" panose="02010600030101010101" pitchFamily="2" charset="-122"/>
                <a:ea typeface="DengXian" panose="02010600030101010101" pitchFamily="2" charset="-122"/>
              </a:rPr>
              <a:t>出</a:t>
            </a:r>
            <a:endParaRPr lang="en-US" altLang="zh-TW" sz="5400" b="1" dirty="0">
              <a:latin typeface="DengXian" panose="02010600030101010101" pitchFamily="2" charset="-122"/>
              <a:ea typeface="DengXian" panose="02010600030101010101" pitchFamily="2" charset="-122"/>
            </a:endParaRPr>
          </a:p>
          <a:p>
            <a:pPr>
              <a:spcAft>
                <a:spcPts val="2400"/>
              </a:spcAft>
            </a:pPr>
            <a:r>
              <a:rPr lang="zh-TW" altLang="en-US" sz="4400" b="1" dirty="0">
                <a:latin typeface="DengXian" panose="02010600030101010101" pitchFamily="2" charset="-122"/>
                <a:ea typeface="DengXian" panose="02010600030101010101" pitchFamily="2" charset="-122"/>
              </a:rPr>
              <a:t>          亼 口卩            广  ⺻   口             屮   凵</a:t>
            </a:r>
          </a:p>
        </p:txBody>
      </p:sp>
      <p:sp>
        <p:nvSpPr>
          <p:cNvPr id="2" name="TextBox 1">
            <a:extLst>
              <a:ext uri="{FF2B5EF4-FFF2-40B4-BE49-F238E27FC236}">
                <a16:creationId xmlns:a16="http://schemas.microsoft.com/office/drawing/2014/main" id="{CD88781E-431E-6119-A3F5-A7119C77671F}"/>
              </a:ext>
            </a:extLst>
          </p:cNvPr>
          <p:cNvSpPr txBox="1"/>
          <p:nvPr/>
        </p:nvSpPr>
        <p:spPr>
          <a:xfrm>
            <a:off x="151775" y="4354642"/>
            <a:ext cx="11888450" cy="2246769"/>
          </a:xfrm>
          <a:prstGeom prst="rect">
            <a:avLst/>
          </a:prstGeom>
          <a:noFill/>
        </p:spPr>
        <p:txBody>
          <a:bodyPr wrap="square" numCol="3" rtlCol="0">
            <a:spAutoFit/>
          </a:bodyPr>
          <a:lstStyle/>
          <a:p>
            <a:r>
              <a:rPr lang="zh-CN" altLang="en-US" sz="2800" dirty="0"/>
              <a:t>山  </a:t>
            </a:r>
            <a:r>
              <a:rPr lang="en-US" altLang="zh-CN" sz="2800" dirty="0" err="1"/>
              <a:t>san</a:t>
            </a:r>
            <a:r>
              <a:rPr lang="en-US" altLang="zh-CN" sz="2800" dirty="0"/>
              <a:t> (</a:t>
            </a:r>
            <a:r>
              <a:rPr lang="ko-KR" altLang="en-US" sz="2800" dirty="0"/>
              <a:t>산</a:t>
            </a:r>
            <a:r>
              <a:rPr lang="en-US" altLang="ko-KR" sz="2800" dirty="0"/>
              <a:t>)  mountain</a:t>
            </a:r>
            <a:r>
              <a:rPr lang="zh-CN" altLang="en-US" sz="2800" dirty="0"/>
              <a:t>    </a:t>
            </a:r>
            <a:endParaRPr lang="en-US" altLang="zh-CN" sz="2800" dirty="0"/>
          </a:p>
          <a:p>
            <a:r>
              <a:rPr lang="zh-CN" altLang="en-US" sz="2800" dirty="0"/>
              <a:t>命  </a:t>
            </a:r>
            <a:r>
              <a:rPr lang="en-US" altLang="zh-CN" sz="2800" dirty="0" err="1"/>
              <a:t>myeong</a:t>
            </a:r>
            <a:r>
              <a:rPr lang="en-US" altLang="zh-CN" sz="2800" dirty="0"/>
              <a:t> (</a:t>
            </a:r>
            <a:r>
              <a:rPr lang="ko-KR" altLang="en-US" sz="2800" dirty="0"/>
              <a:t>명</a:t>
            </a:r>
            <a:r>
              <a:rPr lang="en-US" altLang="ko-KR" sz="2800" dirty="0"/>
              <a:t>)  life</a:t>
            </a:r>
          </a:p>
          <a:p>
            <a:r>
              <a:rPr lang="zh-CN" altLang="en-US" sz="2800" dirty="0"/>
              <a:t>亼 </a:t>
            </a:r>
            <a:r>
              <a:rPr lang="en-US" altLang="zh-CN" sz="2800" dirty="0"/>
              <a:t> jib (</a:t>
            </a:r>
            <a:r>
              <a:rPr lang="ko-KR" altLang="en-US" sz="2800" dirty="0"/>
              <a:t>집</a:t>
            </a:r>
            <a:r>
              <a:rPr lang="en-US" altLang="ko-KR" sz="2800" dirty="0"/>
              <a:t>)  gather</a:t>
            </a:r>
            <a:endParaRPr lang="zh-CN" altLang="en-US" sz="2800" dirty="0"/>
          </a:p>
          <a:p>
            <a:r>
              <a:rPr lang="zh-CN" altLang="en-US" sz="2800" dirty="0"/>
              <a:t>口  </a:t>
            </a:r>
            <a:r>
              <a:rPr lang="en-US" altLang="zh-CN" sz="2800" dirty="0" err="1"/>
              <a:t>gu</a:t>
            </a:r>
            <a:r>
              <a:rPr lang="en-US" altLang="zh-CN" sz="2800" dirty="0"/>
              <a:t> (</a:t>
            </a:r>
            <a:r>
              <a:rPr lang="ko-KR" altLang="en-US" sz="2800" dirty="0"/>
              <a:t>구</a:t>
            </a:r>
            <a:r>
              <a:rPr lang="en-US" altLang="ko-KR" sz="2800" dirty="0"/>
              <a:t>)  mouth</a:t>
            </a:r>
            <a:endParaRPr lang="zh-CN" altLang="en-US" sz="2800" dirty="0"/>
          </a:p>
          <a:p>
            <a:r>
              <a:rPr lang="zh-CN" altLang="en-US" sz="2800" dirty="0"/>
              <a:t>卩  </a:t>
            </a:r>
            <a:r>
              <a:rPr lang="en-US" altLang="zh-CN" sz="2800" dirty="0" err="1"/>
              <a:t>jeol</a:t>
            </a:r>
            <a:r>
              <a:rPr lang="en-US" altLang="zh-CN" sz="2800" dirty="0"/>
              <a:t> (</a:t>
            </a:r>
            <a:r>
              <a:rPr lang="ko-KR" altLang="en-US" sz="2800" dirty="0"/>
              <a:t>절</a:t>
            </a:r>
            <a:r>
              <a:rPr lang="en-US" altLang="ko-KR" sz="2800" dirty="0"/>
              <a:t>)  seal</a:t>
            </a:r>
            <a:endParaRPr lang="en-US" altLang="zh-CN" sz="2800" dirty="0"/>
          </a:p>
          <a:p>
            <a:r>
              <a:rPr lang="zh-CN" altLang="en-US" sz="2800" dirty="0"/>
              <a:t>聿  </a:t>
            </a:r>
            <a:r>
              <a:rPr lang="en-US" altLang="zh-CN" sz="2800" dirty="0" err="1"/>
              <a:t>yul</a:t>
            </a:r>
            <a:r>
              <a:rPr lang="en-US" altLang="zh-CN" sz="2800" dirty="0"/>
              <a:t> (</a:t>
            </a:r>
            <a:r>
              <a:rPr lang="ko-KR" altLang="en-US" sz="2800" dirty="0"/>
              <a:t>율</a:t>
            </a:r>
            <a:r>
              <a:rPr lang="en-US" altLang="ko-KR" sz="2800" dirty="0"/>
              <a:t>)  brush</a:t>
            </a:r>
            <a:r>
              <a:rPr lang="zh-CN" altLang="en-US" sz="2800" dirty="0"/>
              <a:t>   </a:t>
            </a:r>
            <a:endParaRPr lang="en-US" altLang="zh-CN" sz="2800" dirty="0"/>
          </a:p>
          <a:p>
            <a:r>
              <a:rPr lang="zh-CN" altLang="en-US" sz="2800" dirty="0"/>
              <a:t>唐  </a:t>
            </a:r>
            <a:r>
              <a:rPr lang="en-US" altLang="zh-CN" sz="2800" dirty="0"/>
              <a:t>dang(</a:t>
            </a:r>
            <a:r>
              <a:rPr lang="ko-KR" altLang="en-US" sz="2800" dirty="0"/>
              <a:t>당</a:t>
            </a:r>
            <a:r>
              <a:rPr lang="en-US" altLang="ko-KR" sz="2800" dirty="0"/>
              <a:t>) Tang </a:t>
            </a:r>
            <a:endParaRPr lang="en-US" altLang="zh-CN" sz="2800" dirty="0"/>
          </a:p>
          <a:p>
            <a:r>
              <a:rPr lang="zh-CN" altLang="en-US" sz="2800" dirty="0"/>
              <a:t>广  </a:t>
            </a:r>
            <a:r>
              <a:rPr lang="en-US" altLang="zh-CN" sz="2800" dirty="0" err="1"/>
              <a:t>gwang</a:t>
            </a:r>
            <a:r>
              <a:rPr lang="en-US" altLang="zh-CN" sz="2800" dirty="0"/>
              <a:t> (</a:t>
            </a:r>
            <a:r>
              <a:rPr lang="ko-KR" altLang="en-US" sz="2800" dirty="0"/>
              <a:t>광</a:t>
            </a:r>
            <a:r>
              <a:rPr lang="en-US" altLang="ko-KR" sz="2800" dirty="0"/>
              <a:t>)  vast</a:t>
            </a:r>
            <a:endParaRPr lang="zh-CN" altLang="en-US" sz="2800" dirty="0"/>
          </a:p>
          <a:p>
            <a:r>
              <a:rPr lang="zh-CN" altLang="en-US" sz="2800" dirty="0">
                <a:highlight>
                  <a:srgbClr val="00FF00"/>
                </a:highlight>
              </a:rPr>
              <a:t>⺻</a:t>
            </a:r>
            <a:r>
              <a:rPr lang="zh-CN" altLang="en-US" sz="2800" dirty="0"/>
              <a:t>  </a:t>
            </a:r>
            <a:r>
              <a:rPr lang="en-US" altLang="zh-CN" sz="2800" dirty="0" err="1"/>
              <a:t>yul</a:t>
            </a:r>
            <a:r>
              <a:rPr lang="en-US" altLang="zh-CN" sz="2800" dirty="0"/>
              <a:t> (</a:t>
            </a:r>
            <a:r>
              <a:rPr lang="ko-KR" altLang="en-US" sz="2800" dirty="0"/>
              <a:t>율</a:t>
            </a:r>
            <a:r>
              <a:rPr lang="en-US" altLang="ko-KR" sz="2800" dirty="0"/>
              <a:t>)  rad. of  </a:t>
            </a:r>
            <a:r>
              <a:rPr lang="zh-CN" altLang="en-US" sz="2800" dirty="0"/>
              <a:t>聿</a:t>
            </a:r>
          </a:p>
          <a:p>
            <a:r>
              <a:rPr lang="zh-CN" altLang="en-US" sz="2800" dirty="0"/>
              <a:t>門  </a:t>
            </a:r>
            <a:r>
              <a:rPr lang="en-US" altLang="zh-CN" sz="2800" dirty="0"/>
              <a:t>mun (</a:t>
            </a:r>
            <a:r>
              <a:rPr lang="ko-KR" altLang="en-US" sz="2800" dirty="0"/>
              <a:t>문</a:t>
            </a:r>
            <a:r>
              <a:rPr lang="en-US" altLang="ko-KR" sz="2800" dirty="0"/>
              <a:t>)  gate</a:t>
            </a:r>
            <a:endParaRPr lang="en-US" altLang="zh-CN" sz="2800" dirty="0"/>
          </a:p>
          <a:p>
            <a:r>
              <a:rPr lang="zh-CN" altLang="en-US" sz="2800" dirty="0"/>
              <a:t>出  </a:t>
            </a:r>
            <a:r>
              <a:rPr lang="en-US" altLang="zh-CN" sz="2800" dirty="0" err="1"/>
              <a:t>chul</a:t>
            </a:r>
            <a:r>
              <a:rPr lang="en-US" altLang="zh-CN" sz="2800" dirty="0"/>
              <a:t> (</a:t>
            </a:r>
            <a:r>
              <a:rPr lang="ko-KR" altLang="en-US" sz="2800" dirty="0"/>
              <a:t>출</a:t>
            </a:r>
            <a:r>
              <a:rPr lang="en-US" altLang="ko-KR" sz="2800" dirty="0"/>
              <a:t>)  exit</a:t>
            </a:r>
            <a:r>
              <a:rPr lang="zh-CN" altLang="en-US" sz="2800" dirty="0"/>
              <a:t>                            </a:t>
            </a:r>
            <a:endParaRPr lang="en-US" altLang="zh-CN" sz="2800" dirty="0"/>
          </a:p>
          <a:p>
            <a:r>
              <a:rPr lang="zh-CN" altLang="en-US" sz="2800" dirty="0"/>
              <a:t>屮  </a:t>
            </a:r>
            <a:r>
              <a:rPr lang="en-US" altLang="zh-CN" sz="2800" dirty="0" err="1"/>
              <a:t>jwa</a:t>
            </a:r>
            <a:r>
              <a:rPr lang="en-US" altLang="zh-CN" sz="2800" dirty="0"/>
              <a:t> (</a:t>
            </a:r>
            <a:r>
              <a:rPr lang="ko-KR" altLang="en-US" sz="2800" dirty="0"/>
              <a:t>좌</a:t>
            </a:r>
            <a:r>
              <a:rPr lang="en-US" altLang="ko-KR" sz="2800" dirty="0"/>
              <a:t>)  plant, sprout</a:t>
            </a:r>
            <a:endParaRPr lang="en-US" altLang="zh-CN" sz="2800" dirty="0"/>
          </a:p>
          <a:p>
            <a:r>
              <a:rPr lang="zh-CN" altLang="en-US" sz="2800" dirty="0">
                <a:highlight>
                  <a:srgbClr val="00FFFF"/>
                </a:highlight>
              </a:rPr>
              <a:t>凵</a:t>
            </a:r>
            <a:r>
              <a:rPr lang="zh-CN" altLang="en-US" sz="2800" dirty="0"/>
              <a:t>  </a:t>
            </a:r>
            <a:r>
              <a:rPr lang="en-US" altLang="zh-CN" sz="2800" dirty="0" err="1"/>
              <a:t>gyeong</a:t>
            </a:r>
            <a:r>
              <a:rPr lang="en-US" altLang="zh-CN" sz="2800" dirty="0"/>
              <a:t> (</a:t>
            </a:r>
            <a:r>
              <a:rPr lang="ko-KR" altLang="en-US" sz="2800" dirty="0"/>
              <a:t>경</a:t>
            </a:r>
            <a:r>
              <a:rPr lang="en-US" altLang="ko-KR" sz="2800" dirty="0"/>
              <a:t>)  box</a:t>
            </a:r>
          </a:p>
          <a:p>
            <a:r>
              <a:rPr lang="en-US" sz="1400" b="1" dirty="0"/>
              <a:t>(The component </a:t>
            </a:r>
            <a:r>
              <a:rPr lang="zh-CN" altLang="en-US" sz="1400" b="1" dirty="0"/>
              <a:t>凵 </a:t>
            </a:r>
            <a:r>
              <a:rPr lang="en-US" altLang="zh-CN" sz="1400" b="1" dirty="0"/>
              <a:t>will be covered in Lesson 10.)</a:t>
            </a:r>
            <a:endParaRPr lang="en-US" sz="1400" b="1" dirty="0"/>
          </a:p>
        </p:txBody>
      </p:sp>
      <p:sp>
        <p:nvSpPr>
          <p:cNvPr id="5" name="TextBox 4">
            <a:extLst>
              <a:ext uri="{FF2B5EF4-FFF2-40B4-BE49-F238E27FC236}">
                <a16:creationId xmlns:a16="http://schemas.microsoft.com/office/drawing/2014/main" id="{E5705A59-1010-CE5E-0EA2-DC220A1B605F}"/>
              </a:ext>
            </a:extLst>
          </p:cNvPr>
          <p:cNvSpPr txBox="1"/>
          <p:nvPr/>
        </p:nvSpPr>
        <p:spPr>
          <a:xfrm>
            <a:off x="106367" y="101600"/>
            <a:ext cx="11979265"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
        <p:nvSpPr>
          <p:cNvPr id="6" name="TextBox 5">
            <a:extLst>
              <a:ext uri="{FF2B5EF4-FFF2-40B4-BE49-F238E27FC236}">
                <a16:creationId xmlns:a16="http://schemas.microsoft.com/office/drawing/2014/main" id="{CF4B2F27-6E6F-F8A9-7673-B656191F4D35}"/>
              </a:ext>
            </a:extLst>
          </p:cNvPr>
          <p:cNvSpPr txBox="1"/>
          <p:nvPr/>
        </p:nvSpPr>
        <p:spPr>
          <a:xfrm>
            <a:off x="968587" y="1177266"/>
            <a:ext cx="690880" cy="369332"/>
          </a:xfrm>
          <a:prstGeom prst="rect">
            <a:avLst/>
          </a:prstGeom>
          <a:noFill/>
        </p:spPr>
        <p:txBody>
          <a:bodyPr wrap="square" rtlCol="0">
            <a:spAutoFit/>
          </a:bodyPr>
          <a:lstStyle/>
          <a:p>
            <a:r>
              <a:rPr lang="en-US" b="1" dirty="0">
                <a:highlight>
                  <a:srgbClr val="FFFF00"/>
                </a:highlight>
              </a:rPr>
              <a:t>233</a:t>
            </a:r>
          </a:p>
        </p:txBody>
      </p:sp>
      <p:sp>
        <p:nvSpPr>
          <p:cNvPr id="7" name="TextBox 6">
            <a:extLst>
              <a:ext uri="{FF2B5EF4-FFF2-40B4-BE49-F238E27FC236}">
                <a16:creationId xmlns:a16="http://schemas.microsoft.com/office/drawing/2014/main" id="{3B753B25-C19F-5923-F9F5-A9FA6E2F85DB}"/>
              </a:ext>
            </a:extLst>
          </p:cNvPr>
          <p:cNvSpPr txBox="1"/>
          <p:nvPr/>
        </p:nvSpPr>
        <p:spPr>
          <a:xfrm>
            <a:off x="3043254" y="1139209"/>
            <a:ext cx="690880" cy="369332"/>
          </a:xfrm>
          <a:prstGeom prst="rect">
            <a:avLst/>
          </a:prstGeom>
          <a:noFill/>
        </p:spPr>
        <p:txBody>
          <a:bodyPr wrap="square" rtlCol="0">
            <a:spAutoFit/>
          </a:bodyPr>
          <a:lstStyle/>
          <a:p>
            <a:r>
              <a:rPr lang="en-US" b="1" dirty="0">
                <a:highlight>
                  <a:srgbClr val="FFFF00"/>
                </a:highlight>
              </a:rPr>
              <a:t>235</a:t>
            </a:r>
          </a:p>
        </p:txBody>
      </p:sp>
      <p:sp>
        <p:nvSpPr>
          <p:cNvPr id="8" name="TextBox 7">
            <a:extLst>
              <a:ext uri="{FF2B5EF4-FFF2-40B4-BE49-F238E27FC236}">
                <a16:creationId xmlns:a16="http://schemas.microsoft.com/office/drawing/2014/main" id="{5293FF82-AD6E-5E98-563B-A182FE4DAB5B}"/>
              </a:ext>
            </a:extLst>
          </p:cNvPr>
          <p:cNvSpPr txBox="1"/>
          <p:nvPr/>
        </p:nvSpPr>
        <p:spPr>
          <a:xfrm>
            <a:off x="1654729" y="2287890"/>
            <a:ext cx="609600" cy="369332"/>
          </a:xfrm>
          <a:prstGeom prst="rect">
            <a:avLst/>
          </a:prstGeom>
          <a:noFill/>
        </p:spPr>
        <p:txBody>
          <a:bodyPr wrap="square" rtlCol="0">
            <a:spAutoFit/>
          </a:bodyPr>
          <a:lstStyle/>
          <a:p>
            <a:r>
              <a:rPr lang="en-US" b="1" dirty="0">
                <a:highlight>
                  <a:srgbClr val="FFFF00"/>
                </a:highlight>
              </a:rPr>
              <a:t>234</a:t>
            </a:r>
          </a:p>
        </p:txBody>
      </p:sp>
      <p:sp>
        <p:nvSpPr>
          <p:cNvPr id="9" name="TextBox 8">
            <a:extLst>
              <a:ext uri="{FF2B5EF4-FFF2-40B4-BE49-F238E27FC236}">
                <a16:creationId xmlns:a16="http://schemas.microsoft.com/office/drawing/2014/main" id="{13780214-C21B-6DF7-AEB2-CC308D0E8030}"/>
              </a:ext>
            </a:extLst>
          </p:cNvPr>
          <p:cNvSpPr txBox="1"/>
          <p:nvPr/>
        </p:nvSpPr>
        <p:spPr>
          <a:xfrm>
            <a:off x="4999403" y="1171630"/>
            <a:ext cx="751840" cy="369332"/>
          </a:xfrm>
          <a:prstGeom prst="rect">
            <a:avLst/>
          </a:prstGeom>
          <a:noFill/>
        </p:spPr>
        <p:txBody>
          <a:bodyPr wrap="square" rtlCol="0">
            <a:spAutoFit/>
          </a:bodyPr>
          <a:lstStyle/>
          <a:p>
            <a:r>
              <a:rPr lang="en-US" b="1" dirty="0">
                <a:highlight>
                  <a:srgbClr val="FFFF00"/>
                </a:highlight>
              </a:rPr>
              <a:t>236</a:t>
            </a:r>
          </a:p>
        </p:txBody>
      </p:sp>
      <p:sp>
        <p:nvSpPr>
          <p:cNvPr id="11" name="TextBox 10">
            <a:extLst>
              <a:ext uri="{FF2B5EF4-FFF2-40B4-BE49-F238E27FC236}">
                <a16:creationId xmlns:a16="http://schemas.microsoft.com/office/drawing/2014/main" id="{644DE69A-9899-7C83-7BCE-6001C60607EE}"/>
              </a:ext>
            </a:extLst>
          </p:cNvPr>
          <p:cNvSpPr txBox="1"/>
          <p:nvPr/>
        </p:nvSpPr>
        <p:spPr>
          <a:xfrm>
            <a:off x="7016512" y="1152604"/>
            <a:ext cx="636693" cy="369332"/>
          </a:xfrm>
          <a:prstGeom prst="rect">
            <a:avLst/>
          </a:prstGeom>
          <a:noFill/>
        </p:spPr>
        <p:txBody>
          <a:bodyPr wrap="square" rtlCol="0">
            <a:spAutoFit/>
          </a:bodyPr>
          <a:lstStyle/>
          <a:p>
            <a:r>
              <a:rPr lang="en-US" b="1" dirty="0">
                <a:highlight>
                  <a:srgbClr val="FFFF00"/>
                </a:highlight>
              </a:rPr>
              <a:t>237</a:t>
            </a:r>
          </a:p>
        </p:txBody>
      </p:sp>
      <p:sp>
        <p:nvSpPr>
          <p:cNvPr id="12" name="TextBox 11">
            <a:extLst>
              <a:ext uri="{FF2B5EF4-FFF2-40B4-BE49-F238E27FC236}">
                <a16:creationId xmlns:a16="http://schemas.microsoft.com/office/drawing/2014/main" id="{1EDD2FB0-CB64-DBEB-25C9-7B7C32DF688C}"/>
              </a:ext>
            </a:extLst>
          </p:cNvPr>
          <p:cNvSpPr txBox="1"/>
          <p:nvPr/>
        </p:nvSpPr>
        <p:spPr>
          <a:xfrm>
            <a:off x="9204960" y="1152604"/>
            <a:ext cx="724747" cy="369332"/>
          </a:xfrm>
          <a:prstGeom prst="rect">
            <a:avLst/>
          </a:prstGeom>
          <a:noFill/>
        </p:spPr>
        <p:txBody>
          <a:bodyPr wrap="square" rtlCol="0">
            <a:spAutoFit/>
          </a:bodyPr>
          <a:lstStyle/>
          <a:p>
            <a:r>
              <a:rPr lang="en-US" b="1" dirty="0">
                <a:highlight>
                  <a:srgbClr val="FFFF00"/>
                </a:highlight>
              </a:rPr>
              <a:t>238</a:t>
            </a:r>
          </a:p>
        </p:txBody>
      </p:sp>
      <p:sp>
        <p:nvSpPr>
          <p:cNvPr id="13" name="TextBox 12">
            <a:extLst>
              <a:ext uri="{FF2B5EF4-FFF2-40B4-BE49-F238E27FC236}">
                <a16:creationId xmlns:a16="http://schemas.microsoft.com/office/drawing/2014/main" id="{7C1AE191-7344-A5C3-227A-154EF3961A6B}"/>
              </a:ext>
            </a:extLst>
          </p:cNvPr>
          <p:cNvSpPr txBox="1"/>
          <p:nvPr/>
        </p:nvSpPr>
        <p:spPr>
          <a:xfrm>
            <a:off x="9650619" y="2309906"/>
            <a:ext cx="609600" cy="369332"/>
          </a:xfrm>
          <a:prstGeom prst="rect">
            <a:avLst/>
          </a:prstGeom>
          <a:noFill/>
        </p:spPr>
        <p:txBody>
          <a:bodyPr wrap="square" rtlCol="0">
            <a:spAutoFit/>
          </a:bodyPr>
          <a:lstStyle/>
          <a:p>
            <a:r>
              <a:rPr lang="en-US" b="1" dirty="0">
                <a:highlight>
                  <a:srgbClr val="FFFF00"/>
                </a:highlight>
              </a:rPr>
              <a:t>239</a:t>
            </a:r>
          </a:p>
        </p:txBody>
      </p:sp>
      <p:sp>
        <p:nvSpPr>
          <p:cNvPr id="14" name="TextBox 13">
            <a:extLst>
              <a:ext uri="{FF2B5EF4-FFF2-40B4-BE49-F238E27FC236}">
                <a16:creationId xmlns:a16="http://schemas.microsoft.com/office/drawing/2014/main" id="{8067A7F6-F1BC-CE14-8EB9-0C5009BB005C}"/>
              </a:ext>
            </a:extLst>
          </p:cNvPr>
          <p:cNvSpPr txBox="1"/>
          <p:nvPr/>
        </p:nvSpPr>
        <p:spPr>
          <a:xfrm>
            <a:off x="11163115" y="1193289"/>
            <a:ext cx="636693" cy="369332"/>
          </a:xfrm>
          <a:prstGeom prst="rect">
            <a:avLst/>
          </a:prstGeom>
          <a:noFill/>
        </p:spPr>
        <p:txBody>
          <a:bodyPr wrap="square" rtlCol="0">
            <a:spAutoFit/>
          </a:bodyPr>
          <a:lstStyle/>
          <a:p>
            <a:r>
              <a:rPr lang="en-US" b="1" dirty="0">
                <a:highlight>
                  <a:srgbClr val="FFFF00"/>
                </a:highlight>
              </a:rPr>
              <a:t>240</a:t>
            </a:r>
          </a:p>
        </p:txBody>
      </p:sp>
      <p:cxnSp>
        <p:nvCxnSpPr>
          <p:cNvPr id="16" name="Straight Arrow Connector 15">
            <a:extLst>
              <a:ext uri="{FF2B5EF4-FFF2-40B4-BE49-F238E27FC236}">
                <a16:creationId xmlns:a16="http://schemas.microsoft.com/office/drawing/2014/main" id="{E19FAC21-0AAC-BC58-F9A8-D03F609013FD}"/>
              </a:ext>
            </a:extLst>
          </p:cNvPr>
          <p:cNvCxnSpPr/>
          <p:nvPr/>
        </p:nvCxnSpPr>
        <p:spPr>
          <a:xfrm flipH="1">
            <a:off x="2397760" y="1962480"/>
            <a:ext cx="284480" cy="4538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AD7651D-880C-8249-91CB-FEE76AC5C717}"/>
              </a:ext>
            </a:extLst>
          </p:cNvPr>
          <p:cNvCxnSpPr/>
          <p:nvPr/>
        </p:nvCxnSpPr>
        <p:spPr>
          <a:xfrm>
            <a:off x="2908462" y="2070854"/>
            <a:ext cx="0" cy="3657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210C682-2296-A937-DBF0-7A224F233858}"/>
              </a:ext>
            </a:extLst>
          </p:cNvPr>
          <p:cNvCxnSpPr/>
          <p:nvPr/>
        </p:nvCxnSpPr>
        <p:spPr>
          <a:xfrm>
            <a:off x="3020906" y="1962480"/>
            <a:ext cx="501227" cy="4538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980A5E6-01E5-6E0A-87FB-2E868DC3FC86}"/>
              </a:ext>
            </a:extLst>
          </p:cNvPr>
          <p:cNvCxnSpPr/>
          <p:nvPr/>
        </p:nvCxnSpPr>
        <p:spPr>
          <a:xfrm flipH="1">
            <a:off x="6022844" y="1962480"/>
            <a:ext cx="281249" cy="4538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D36F25-2F89-21C2-3E4B-AE0C9DB35560}"/>
              </a:ext>
            </a:extLst>
          </p:cNvPr>
          <p:cNvCxnSpPr/>
          <p:nvPr/>
        </p:nvCxnSpPr>
        <p:spPr>
          <a:xfrm>
            <a:off x="6706532" y="2023440"/>
            <a:ext cx="0" cy="311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6FA1C8-D36F-5FC9-985B-45A6DAECCBDA}"/>
              </a:ext>
            </a:extLst>
          </p:cNvPr>
          <p:cNvCxnSpPr>
            <a:cxnSpLocks/>
          </p:cNvCxnSpPr>
          <p:nvPr/>
        </p:nvCxnSpPr>
        <p:spPr>
          <a:xfrm>
            <a:off x="6925050" y="1962480"/>
            <a:ext cx="706616" cy="5100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EE97F4-2FBC-E40F-F717-DFA62D84E6A0}"/>
              </a:ext>
            </a:extLst>
          </p:cNvPr>
          <p:cNvCxnSpPr/>
          <p:nvPr/>
        </p:nvCxnSpPr>
        <p:spPr>
          <a:xfrm flipH="1">
            <a:off x="10417386" y="1962480"/>
            <a:ext cx="243840" cy="3727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FD800D-6148-0DD7-AB98-ECBF642D873E}"/>
              </a:ext>
            </a:extLst>
          </p:cNvPr>
          <p:cNvCxnSpPr/>
          <p:nvPr/>
        </p:nvCxnSpPr>
        <p:spPr>
          <a:xfrm>
            <a:off x="10928089" y="1962480"/>
            <a:ext cx="418610" cy="3710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0A87DC3-6437-0FC8-A36E-48BAA8F0E435}"/>
              </a:ext>
            </a:extLst>
          </p:cNvPr>
          <p:cNvSpPr/>
          <p:nvPr/>
        </p:nvSpPr>
        <p:spPr>
          <a:xfrm>
            <a:off x="151775" y="4267200"/>
            <a:ext cx="11728652" cy="24113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Up 31">
            <a:extLst>
              <a:ext uri="{FF2B5EF4-FFF2-40B4-BE49-F238E27FC236}">
                <a16:creationId xmlns:a16="http://schemas.microsoft.com/office/drawing/2014/main" id="{77D811C1-D2B2-7241-353D-558CD70ABB9A}"/>
              </a:ext>
            </a:extLst>
          </p:cNvPr>
          <p:cNvSpPr/>
          <p:nvPr/>
        </p:nvSpPr>
        <p:spPr>
          <a:xfrm>
            <a:off x="2725582" y="2978967"/>
            <a:ext cx="433493" cy="556869"/>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rrow: Up 32">
            <a:extLst>
              <a:ext uri="{FF2B5EF4-FFF2-40B4-BE49-F238E27FC236}">
                <a16:creationId xmlns:a16="http://schemas.microsoft.com/office/drawing/2014/main" id="{2330306C-384D-03AE-8B18-2D16A1C9B72F}"/>
              </a:ext>
            </a:extLst>
          </p:cNvPr>
          <p:cNvSpPr/>
          <p:nvPr/>
        </p:nvSpPr>
        <p:spPr>
          <a:xfrm>
            <a:off x="7575290" y="3003997"/>
            <a:ext cx="433493" cy="556869"/>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 33">
            <a:extLst>
              <a:ext uri="{FF2B5EF4-FFF2-40B4-BE49-F238E27FC236}">
                <a16:creationId xmlns:a16="http://schemas.microsoft.com/office/drawing/2014/main" id="{A7CBAA1A-DA21-A2FB-79AF-01208745770A}"/>
              </a:ext>
            </a:extLst>
          </p:cNvPr>
          <p:cNvSpPr/>
          <p:nvPr/>
        </p:nvSpPr>
        <p:spPr>
          <a:xfrm>
            <a:off x="535094" y="2064699"/>
            <a:ext cx="433493" cy="556869"/>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 34">
            <a:extLst>
              <a:ext uri="{FF2B5EF4-FFF2-40B4-BE49-F238E27FC236}">
                <a16:creationId xmlns:a16="http://schemas.microsoft.com/office/drawing/2014/main" id="{D6DAECF6-8490-E1AE-39CD-C74ED85DE196}"/>
              </a:ext>
            </a:extLst>
          </p:cNvPr>
          <p:cNvSpPr/>
          <p:nvPr/>
        </p:nvSpPr>
        <p:spPr>
          <a:xfrm>
            <a:off x="4571580" y="2100353"/>
            <a:ext cx="433493" cy="556869"/>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Up 35">
            <a:extLst>
              <a:ext uri="{FF2B5EF4-FFF2-40B4-BE49-F238E27FC236}">
                <a16:creationId xmlns:a16="http://schemas.microsoft.com/office/drawing/2014/main" id="{7E0C3E67-58E1-F9EE-F663-FDFC80B92C56}"/>
              </a:ext>
            </a:extLst>
          </p:cNvPr>
          <p:cNvSpPr/>
          <p:nvPr/>
        </p:nvSpPr>
        <p:spPr>
          <a:xfrm>
            <a:off x="8656320" y="2067037"/>
            <a:ext cx="433493" cy="556869"/>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Up 36">
            <a:extLst>
              <a:ext uri="{FF2B5EF4-FFF2-40B4-BE49-F238E27FC236}">
                <a16:creationId xmlns:a16="http://schemas.microsoft.com/office/drawing/2014/main" id="{5D2370C5-0C3C-CC66-F8C4-117DBFB27F0F}"/>
              </a:ext>
            </a:extLst>
          </p:cNvPr>
          <p:cNvSpPr/>
          <p:nvPr/>
        </p:nvSpPr>
        <p:spPr>
          <a:xfrm>
            <a:off x="11129952" y="3076965"/>
            <a:ext cx="433493" cy="556869"/>
          </a:xfrm>
          <a:prstGeom prst="upArrow">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77B1C95-F5E9-755F-957D-5C860CA348FD}"/>
              </a:ext>
            </a:extLst>
          </p:cNvPr>
          <p:cNvSpPr txBox="1"/>
          <p:nvPr/>
        </p:nvSpPr>
        <p:spPr>
          <a:xfrm>
            <a:off x="6950115" y="2270924"/>
            <a:ext cx="384743" cy="523220"/>
          </a:xfrm>
          <a:prstGeom prst="rect">
            <a:avLst/>
          </a:prstGeom>
          <a:noFill/>
        </p:spPr>
        <p:txBody>
          <a:bodyPr wrap="square" rtlCol="0">
            <a:spAutoFit/>
          </a:bodyPr>
          <a:lstStyle/>
          <a:p>
            <a:r>
              <a:rPr lang="en-US" sz="2800" b="1" dirty="0">
                <a:highlight>
                  <a:srgbClr val="00FF00"/>
                </a:highlight>
              </a:rPr>
              <a:t>*</a:t>
            </a:r>
          </a:p>
        </p:txBody>
      </p:sp>
      <p:sp>
        <p:nvSpPr>
          <p:cNvPr id="40" name="TextBox 39">
            <a:extLst>
              <a:ext uri="{FF2B5EF4-FFF2-40B4-BE49-F238E27FC236}">
                <a16:creationId xmlns:a16="http://schemas.microsoft.com/office/drawing/2014/main" id="{92440681-102D-A641-3E8E-8BE437076CED}"/>
              </a:ext>
            </a:extLst>
          </p:cNvPr>
          <p:cNvSpPr txBox="1"/>
          <p:nvPr/>
        </p:nvSpPr>
        <p:spPr>
          <a:xfrm>
            <a:off x="5417314" y="2343133"/>
            <a:ext cx="375920" cy="369332"/>
          </a:xfrm>
          <a:prstGeom prst="rect">
            <a:avLst/>
          </a:prstGeom>
          <a:noFill/>
        </p:spPr>
        <p:txBody>
          <a:bodyPr wrap="square" rtlCol="0">
            <a:spAutoFit/>
          </a:bodyPr>
          <a:lstStyle/>
          <a:p>
            <a:r>
              <a:rPr lang="en-US" dirty="0"/>
              <a:t>1</a:t>
            </a:r>
          </a:p>
        </p:txBody>
      </p:sp>
      <p:sp>
        <p:nvSpPr>
          <p:cNvPr id="42" name="TextBox 41">
            <a:extLst>
              <a:ext uri="{FF2B5EF4-FFF2-40B4-BE49-F238E27FC236}">
                <a16:creationId xmlns:a16="http://schemas.microsoft.com/office/drawing/2014/main" id="{9F14CB05-042A-D4DC-D31D-E8DA98BD8BE9}"/>
              </a:ext>
            </a:extLst>
          </p:cNvPr>
          <p:cNvSpPr txBox="1"/>
          <p:nvPr/>
        </p:nvSpPr>
        <p:spPr>
          <a:xfrm>
            <a:off x="3690746" y="2285976"/>
            <a:ext cx="656121" cy="369332"/>
          </a:xfrm>
          <a:prstGeom prst="rect">
            <a:avLst/>
          </a:prstGeom>
          <a:noFill/>
        </p:spPr>
        <p:txBody>
          <a:bodyPr wrap="square" rtlCol="0">
            <a:spAutoFit/>
          </a:bodyPr>
          <a:lstStyle/>
          <a:p>
            <a:r>
              <a:rPr lang="en-US" dirty="0"/>
              <a:t>148</a:t>
            </a:r>
          </a:p>
        </p:txBody>
      </p:sp>
      <p:sp>
        <p:nvSpPr>
          <p:cNvPr id="43" name="TextBox 42">
            <a:extLst>
              <a:ext uri="{FF2B5EF4-FFF2-40B4-BE49-F238E27FC236}">
                <a16:creationId xmlns:a16="http://schemas.microsoft.com/office/drawing/2014/main" id="{6FB03258-D63C-F20E-72C5-383B1BADE7AB}"/>
              </a:ext>
            </a:extLst>
          </p:cNvPr>
          <p:cNvSpPr txBox="1"/>
          <p:nvPr/>
        </p:nvSpPr>
        <p:spPr>
          <a:xfrm>
            <a:off x="3040754" y="2322375"/>
            <a:ext cx="475501" cy="369332"/>
          </a:xfrm>
          <a:prstGeom prst="rect">
            <a:avLst/>
          </a:prstGeom>
          <a:noFill/>
        </p:spPr>
        <p:txBody>
          <a:bodyPr wrap="square" rtlCol="0">
            <a:spAutoFit/>
          </a:bodyPr>
          <a:lstStyle/>
          <a:p>
            <a:r>
              <a:rPr lang="en-US" dirty="0"/>
              <a:t>11</a:t>
            </a:r>
          </a:p>
        </p:txBody>
      </p:sp>
      <p:sp>
        <p:nvSpPr>
          <p:cNvPr id="44" name="TextBox 43">
            <a:extLst>
              <a:ext uri="{FF2B5EF4-FFF2-40B4-BE49-F238E27FC236}">
                <a16:creationId xmlns:a16="http://schemas.microsoft.com/office/drawing/2014/main" id="{3571F5EE-9DB9-4227-C7EE-4A32A8C41395}"/>
              </a:ext>
            </a:extLst>
          </p:cNvPr>
          <p:cNvSpPr txBox="1"/>
          <p:nvPr/>
        </p:nvSpPr>
        <p:spPr>
          <a:xfrm>
            <a:off x="10679005" y="2309906"/>
            <a:ext cx="726569" cy="369332"/>
          </a:xfrm>
          <a:prstGeom prst="rect">
            <a:avLst/>
          </a:prstGeom>
          <a:noFill/>
        </p:spPr>
        <p:txBody>
          <a:bodyPr wrap="square" rtlCol="0">
            <a:spAutoFit/>
          </a:bodyPr>
          <a:lstStyle/>
          <a:p>
            <a:r>
              <a:rPr lang="en-US" dirty="0">
                <a:highlight>
                  <a:srgbClr val="00FFFF"/>
                </a:highlight>
              </a:rPr>
              <a:t>287</a:t>
            </a:r>
          </a:p>
        </p:txBody>
      </p:sp>
    </p:spTree>
    <p:extLst>
      <p:ext uri="{BB962C8B-B14F-4D97-AF65-F5344CB8AC3E}">
        <p14:creationId xmlns:p14="http://schemas.microsoft.com/office/powerpoint/2010/main" val="420970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DAD16-BC07-9D71-9352-DCCD2FD45587}"/>
              </a:ext>
            </a:extLst>
          </p:cNvPr>
          <p:cNvSpPr txBox="1"/>
          <p:nvPr/>
        </p:nvSpPr>
        <p:spPr>
          <a:xfrm>
            <a:off x="298026" y="546833"/>
            <a:ext cx="11690776" cy="6247864"/>
          </a:xfrm>
          <a:prstGeom prst="rect">
            <a:avLst/>
          </a:prstGeom>
          <a:noFill/>
        </p:spPr>
        <p:txBody>
          <a:bodyPr wrap="square" rtlCol="0">
            <a:spAutoFit/>
          </a:bodyPr>
          <a:lstStyle/>
          <a:p>
            <a:r>
              <a:rPr lang="en-US" dirty="0"/>
              <a:t>Two character words in this section of the Heart Sutra: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a:t>
            </a: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眼 界</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乃 至</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無 </a:t>
            </a: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意 識</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界  </a:t>
            </a:r>
            <a:r>
              <a:rPr kumimoji="0" lang="en-US" altLang="zh-TW"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a:t>
            </a: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無 明</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亦 無 </a:t>
            </a: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無 明</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盡  </a:t>
            </a:r>
            <a:r>
              <a:rPr kumimoji="0" lang="en-US" altLang="zh-TW"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乃 至</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無 </a:t>
            </a: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老 死</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亦 無 </a:t>
            </a: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老 死</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盡  </a:t>
            </a:r>
            <a:r>
              <a:rPr kumimoji="0" lang="en-US" altLang="zh-TW"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苦 集 滅 道 無 智 亦 無 得 以  </a:t>
            </a:r>
            <a:r>
              <a:rPr kumimoji="0" lang="en-US" altLang="zh-TW"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t>眼界  </a:t>
            </a:r>
            <a:r>
              <a:rPr lang="en-US" altLang="zh-CN" sz="2400" b="1" dirty="0"/>
              <a:t>an </a:t>
            </a:r>
            <a:r>
              <a:rPr lang="en-US" altLang="zh-CN" sz="2400" b="1" dirty="0" err="1"/>
              <a:t>gye</a:t>
            </a:r>
            <a:r>
              <a:rPr lang="en-US" altLang="zh-CN" sz="2400" b="1" dirty="0"/>
              <a:t>  "realm of eyes";  "field of vision";  literally:  "eye" + "realm/element"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t>乃至  </a:t>
            </a:r>
            <a:r>
              <a:rPr lang="en-US" altLang="zh-CN" sz="2400" b="1" dirty="0"/>
              <a:t>nae ji    "and so forth"; literally: "hence; then" + "arrive"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t>意識  </a:t>
            </a:r>
            <a:r>
              <a:rPr lang="en-US" sz="2400" b="1" dirty="0" err="1"/>
              <a:t>ui</a:t>
            </a:r>
            <a:r>
              <a:rPr lang="en-US" sz="2400" b="1" dirty="0"/>
              <a:t> </a:t>
            </a:r>
            <a:r>
              <a:rPr lang="en-US" sz="2400" b="1" dirty="0" err="1"/>
              <a:t>shik</a:t>
            </a:r>
            <a:r>
              <a:rPr lang="en-US" sz="2400" b="1" dirty="0"/>
              <a:t>  "mind consciousness"; </a:t>
            </a:r>
            <a:r>
              <a:rPr lang="en-US" sz="2400" b="1" dirty="0" err="1"/>
              <a:t>Skt</a:t>
            </a:r>
            <a:r>
              <a:rPr lang="en-US" sz="2400" b="1" dirty="0"/>
              <a:t>: mano-</a:t>
            </a:r>
            <a:r>
              <a:rPr lang="en-US" sz="2400" b="1" dirty="0" err="1"/>
              <a:t>vijñāna</a:t>
            </a:r>
            <a:r>
              <a:rPr lang="en-US" sz="2400" b="1" dirty="0"/>
              <a:t>;  literally: "mind" + "consciousness"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t>無明  </a:t>
            </a:r>
            <a:r>
              <a:rPr lang="en-US" altLang="zh-CN" sz="2400" b="1" dirty="0"/>
              <a:t>mu </a:t>
            </a:r>
            <a:r>
              <a:rPr lang="en-US" altLang="zh-CN" sz="2400" b="1" dirty="0" err="1"/>
              <a:t>myeong</a:t>
            </a:r>
            <a:r>
              <a:rPr lang="en-US" altLang="zh-CN" sz="2400" b="1" dirty="0"/>
              <a:t>  "ignorance";  literally: "not" +  "bright"</a:t>
            </a:r>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t>老死  </a:t>
            </a:r>
            <a:r>
              <a:rPr lang="en-US" altLang="zh-CN" sz="2400" b="1" dirty="0"/>
              <a:t>no </a:t>
            </a:r>
            <a:r>
              <a:rPr lang="en-US" altLang="zh-CN" sz="2400" b="1" dirty="0" err="1"/>
              <a:t>sa</a:t>
            </a:r>
            <a:r>
              <a:rPr lang="en-US" altLang="zh-CN" sz="2400" b="1" dirty="0"/>
              <a:t>  "old age and death";  "to die of old age";  literally:  "old" + "death"</a:t>
            </a:r>
            <a:endParaRPr lang="en-US" sz="2400" b="1" dirty="0"/>
          </a:p>
        </p:txBody>
      </p:sp>
      <p:pic>
        <p:nvPicPr>
          <p:cNvPr id="4" name="Picture 3">
            <a:extLst>
              <a:ext uri="{FF2B5EF4-FFF2-40B4-BE49-F238E27FC236}">
                <a16:creationId xmlns:a16="http://schemas.microsoft.com/office/drawing/2014/main" id="{5BCB88C5-BE87-2E3B-ECEA-7451217A0F7E}"/>
              </a:ext>
            </a:extLst>
          </p:cNvPr>
          <p:cNvPicPr>
            <a:picLocks noChangeAspect="1"/>
          </p:cNvPicPr>
          <p:nvPr/>
        </p:nvPicPr>
        <p:blipFill>
          <a:blip r:embed="rId2"/>
          <a:stretch>
            <a:fillRect/>
          </a:stretch>
        </p:blipFill>
        <p:spPr>
          <a:xfrm>
            <a:off x="6898030" y="546833"/>
            <a:ext cx="2035997" cy="2779297"/>
          </a:xfrm>
          <a:prstGeom prst="rect">
            <a:avLst/>
          </a:prstGeom>
        </p:spPr>
      </p:pic>
      <p:pic>
        <p:nvPicPr>
          <p:cNvPr id="5" name="Picture 4">
            <a:extLst>
              <a:ext uri="{FF2B5EF4-FFF2-40B4-BE49-F238E27FC236}">
                <a16:creationId xmlns:a16="http://schemas.microsoft.com/office/drawing/2014/main" id="{5F6F6F4A-4223-2503-1676-10E94FD69EE7}"/>
              </a:ext>
            </a:extLst>
          </p:cNvPr>
          <p:cNvPicPr>
            <a:picLocks noChangeAspect="1"/>
          </p:cNvPicPr>
          <p:nvPr/>
        </p:nvPicPr>
        <p:blipFill>
          <a:blip r:embed="rId3"/>
          <a:stretch>
            <a:fillRect/>
          </a:stretch>
        </p:blipFill>
        <p:spPr>
          <a:xfrm>
            <a:off x="9036474" y="1016231"/>
            <a:ext cx="2857500" cy="1600200"/>
          </a:xfrm>
          <a:prstGeom prst="rect">
            <a:avLst/>
          </a:prstGeom>
        </p:spPr>
      </p:pic>
      <p:sp>
        <p:nvSpPr>
          <p:cNvPr id="7" name="TextBox 6">
            <a:extLst>
              <a:ext uri="{FF2B5EF4-FFF2-40B4-BE49-F238E27FC236}">
                <a16:creationId xmlns:a16="http://schemas.microsoft.com/office/drawing/2014/main" id="{C18798AA-B40E-4594-C681-E1B0D55437D0}"/>
              </a:ext>
            </a:extLst>
          </p:cNvPr>
          <p:cNvSpPr txBox="1"/>
          <p:nvPr/>
        </p:nvSpPr>
        <p:spPr>
          <a:xfrm>
            <a:off x="203198" y="-13841"/>
            <a:ext cx="11690776"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8.8</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Eight)</a:t>
            </a:r>
          </a:p>
        </p:txBody>
      </p:sp>
    </p:spTree>
    <p:extLst>
      <p:ext uri="{BB962C8B-B14F-4D97-AF65-F5344CB8AC3E}">
        <p14:creationId xmlns:p14="http://schemas.microsoft.com/office/powerpoint/2010/main" val="167851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7544</TotalTime>
  <Words>7212</Words>
  <Application>Microsoft Office PowerPoint</Application>
  <PresentationFormat>Widescreen</PresentationFormat>
  <Paragraphs>781</Paragraphs>
  <Slides>24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Apple SD Gothic Neo</vt:lpstr>
      <vt:lpstr>等线</vt:lpstr>
      <vt:lpstr>等线</vt:lpstr>
      <vt:lpstr>KaiTi</vt:lpstr>
      <vt:lpstr>맑은 고딕</vt:lpstr>
      <vt:lpstr>Mincho</vt:lpstr>
      <vt:lpstr>Arial</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38</cp:revision>
  <dcterms:created xsi:type="dcterms:W3CDTF">2023-09-06T11:00:47Z</dcterms:created>
  <dcterms:modified xsi:type="dcterms:W3CDTF">2023-10-10T12:16:39Z</dcterms:modified>
</cp:coreProperties>
</file>